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7"/>
  </p:notesMasterIdLst>
  <p:sldIdLst>
    <p:sldId id="256" r:id="rId2"/>
    <p:sldId id="502" r:id="rId3"/>
    <p:sldId id="511" r:id="rId4"/>
    <p:sldId id="512" r:id="rId5"/>
    <p:sldId id="513" r:id="rId6"/>
    <p:sldId id="514" r:id="rId7"/>
    <p:sldId id="518" r:id="rId8"/>
    <p:sldId id="515" r:id="rId9"/>
    <p:sldId id="519" r:id="rId10"/>
    <p:sldId id="520" r:id="rId11"/>
    <p:sldId id="257" r:id="rId12"/>
    <p:sldId id="505" r:id="rId13"/>
    <p:sldId id="506" r:id="rId14"/>
    <p:sldId id="258" r:id="rId15"/>
    <p:sldId id="320" r:id="rId16"/>
    <p:sldId id="326" r:id="rId17"/>
    <p:sldId id="327" r:id="rId18"/>
    <p:sldId id="328" r:id="rId19"/>
    <p:sldId id="407" r:id="rId20"/>
    <p:sldId id="329" r:id="rId21"/>
    <p:sldId id="408" r:id="rId22"/>
    <p:sldId id="521" r:id="rId23"/>
    <p:sldId id="265" r:id="rId24"/>
    <p:sldId id="401" r:id="rId25"/>
    <p:sldId id="267" r:id="rId26"/>
    <p:sldId id="409" r:id="rId27"/>
    <p:sldId id="268" r:id="rId28"/>
    <p:sldId id="269" r:id="rId29"/>
    <p:sldId id="270" r:id="rId30"/>
    <p:sldId id="271" r:id="rId31"/>
    <p:sldId id="272" r:id="rId32"/>
    <p:sldId id="273" r:id="rId33"/>
    <p:sldId id="274" r:id="rId34"/>
    <p:sldId id="421" r:id="rId35"/>
    <p:sldId id="422" r:id="rId36"/>
    <p:sldId id="275" r:id="rId37"/>
    <p:sldId id="276" r:id="rId38"/>
    <p:sldId id="277" r:id="rId39"/>
    <p:sldId id="278" r:id="rId40"/>
    <p:sldId id="280" r:id="rId41"/>
    <p:sldId id="528" r:id="rId42"/>
    <p:sldId id="529" r:id="rId43"/>
    <p:sldId id="530" r:id="rId44"/>
    <p:sldId id="531" r:id="rId45"/>
    <p:sldId id="281" r:id="rId46"/>
    <p:sldId id="282" r:id="rId47"/>
    <p:sldId id="283" r:id="rId48"/>
    <p:sldId id="284" r:id="rId49"/>
    <p:sldId id="415" r:id="rId50"/>
    <p:sldId id="286" r:id="rId51"/>
    <p:sldId id="288" r:id="rId52"/>
    <p:sldId id="287" r:id="rId53"/>
    <p:sldId id="291" r:id="rId54"/>
    <p:sldId id="451" r:id="rId55"/>
    <p:sldId id="452" r:id="rId56"/>
    <p:sldId id="453" r:id="rId57"/>
    <p:sldId id="454" r:id="rId58"/>
    <p:sldId id="455" r:id="rId59"/>
    <p:sldId id="532" r:id="rId60"/>
    <p:sldId id="533" r:id="rId61"/>
    <p:sldId id="534" r:id="rId62"/>
    <p:sldId id="535" r:id="rId63"/>
    <p:sldId id="522" r:id="rId64"/>
    <p:sldId id="536" r:id="rId65"/>
    <p:sldId id="537" r:id="rId66"/>
    <p:sldId id="538" r:id="rId67"/>
    <p:sldId id="539" r:id="rId68"/>
    <p:sldId id="540" r:id="rId69"/>
    <p:sldId id="541" r:id="rId70"/>
    <p:sldId id="542" r:id="rId71"/>
    <p:sldId id="543" r:id="rId72"/>
    <p:sldId id="544" r:id="rId73"/>
    <p:sldId id="545" r:id="rId74"/>
    <p:sldId id="546" r:id="rId75"/>
    <p:sldId id="547" r:id="rId76"/>
    <p:sldId id="548" r:id="rId77"/>
    <p:sldId id="549" r:id="rId78"/>
    <p:sldId id="550" r:id="rId79"/>
    <p:sldId id="551" r:id="rId80"/>
    <p:sldId id="552" r:id="rId81"/>
    <p:sldId id="553" r:id="rId82"/>
    <p:sldId id="554" r:id="rId83"/>
    <p:sldId id="555" r:id="rId84"/>
    <p:sldId id="556" r:id="rId85"/>
    <p:sldId id="557" r:id="rId86"/>
    <p:sldId id="558" r:id="rId87"/>
    <p:sldId id="559" r:id="rId88"/>
    <p:sldId id="560" r:id="rId89"/>
    <p:sldId id="561" r:id="rId90"/>
    <p:sldId id="562" r:id="rId91"/>
    <p:sldId id="563" r:id="rId92"/>
    <p:sldId id="564" r:id="rId93"/>
    <p:sldId id="565" r:id="rId94"/>
    <p:sldId id="566" r:id="rId95"/>
    <p:sldId id="567" r:id="rId9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5" autoAdjust="0"/>
    <p:restoredTop sz="94627" autoAdjust="0"/>
  </p:normalViewPr>
  <p:slideViewPr>
    <p:cSldViewPr>
      <p:cViewPr varScale="1">
        <p:scale>
          <a:sx n="60" d="100"/>
          <a:sy n="60" d="100"/>
        </p:scale>
        <p:origin x="84" y="3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34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532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97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viewProps" Target="viewProps.xml"/><Relationship Id="rId10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A19562-0A30-4B85-936F-72F1A99DD033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549312B-2458-4392-9254-3BCBC8C974AF}">
      <dgm:prSet/>
      <dgm:spPr/>
      <dgm:t>
        <a:bodyPr/>
        <a:lstStyle/>
        <a:p>
          <a:pPr rtl="0"/>
          <a:r>
            <a:rPr lang="en-US" smtClean="0"/>
            <a:t>Can add arbitrary positive/negative  value to an integer</a:t>
          </a:r>
          <a:endParaRPr lang="en-US"/>
        </a:p>
      </dgm:t>
    </dgm:pt>
    <dgm:pt modelId="{CF8077C2-43C6-41CD-B4E1-63B1F43EA919}" type="parTrans" cxnId="{DDEA5491-09F8-46EE-A36E-3AB92528E454}">
      <dgm:prSet/>
      <dgm:spPr/>
      <dgm:t>
        <a:bodyPr/>
        <a:lstStyle/>
        <a:p>
          <a:endParaRPr lang="en-US"/>
        </a:p>
      </dgm:t>
    </dgm:pt>
    <dgm:pt modelId="{462954A5-F07E-45F6-9B0B-6F73CAE0E200}" type="sibTrans" cxnId="{DDEA5491-09F8-46EE-A36E-3AB92528E454}">
      <dgm:prSet/>
      <dgm:spPr/>
      <dgm:t>
        <a:bodyPr/>
        <a:lstStyle/>
        <a:p>
          <a:endParaRPr lang="en-US"/>
        </a:p>
      </dgm:t>
    </dgm:pt>
    <dgm:pt modelId="{0FABB7A4-A856-4642-B011-C65C868029B7}">
      <dgm:prSet/>
      <dgm:spPr/>
      <dgm:t>
        <a:bodyPr/>
        <a:lstStyle/>
        <a:p>
          <a:pPr rtl="0"/>
          <a:r>
            <a:rPr lang="en-US" smtClean="0"/>
            <a:t>Different user interfaces</a:t>
          </a:r>
          <a:endParaRPr lang="en-US"/>
        </a:p>
      </dgm:t>
    </dgm:pt>
    <dgm:pt modelId="{A5D54271-F2D1-4136-B18B-142EC140201A}" type="parTrans" cxnId="{972ABB17-9936-4E88-A3DA-52FF4D92113E}">
      <dgm:prSet/>
      <dgm:spPr/>
      <dgm:t>
        <a:bodyPr/>
        <a:lstStyle/>
        <a:p>
          <a:endParaRPr lang="en-US"/>
        </a:p>
      </dgm:t>
    </dgm:pt>
    <dgm:pt modelId="{E962C84D-858D-44B9-989B-E66953CD1F3A}" type="sibTrans" cxnId="{972ABB17-9936-4E88-A3DA-52FF4D92113E}">
      <dgm:prSet/>
      <dgm:spPr/>
      <dgm:t>
        <a:bodyPr/>
        <a:lstStyle/>
        <a:p>
          <a:endParaRPr lang="en-US"/>
        </a:p>
      </dgm:t>
    </dgm:pt>
    <dgm:pt modelId="{FC6792BF-40EB-4EC6-B02D-6C5D6937578D}" type="pres">
      <dgm:prSet presAssocID="{48A19562-0A30-4B85-936F-72F1A99DD033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490326E-0905-4696-8D6D-9144C87DD415}" type="pres">
      <dgm:prSet presAssocID="{3549312B-2458-4392-9254-3BCBC8C974AF}" presName="linNode" presStyleCnt="0"/>
      <dgm:spPr/>
    </dgm:pt>
    <dgm:pt modelId="{9E7CE065-5B16-49CE-83DF-AF36002AA438}" type="pres">
      <dgm:prSet presAssocID="{3549312B-2458-4392-9254-3BCBC8C974AF}" presName="parentText" presStyleLbl="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33FF94-C77F-4660-814F-649F14F98F3C}" type="pres">
      <dgm:prSet presAssocID="{462954A5-F07E-45F6-9B0B-6F73CAE0E200}" presName="sp" presStyleCnt="0"/>
      <dgm:spPr/>
    </dgm:pt>
    <dgm:pt modelId="{8334E16B-FAF5-482A-958D-C9171E2EC1D5}" type="pres">
      <dgm:prSet presAssocID="{0FABB7A4-A856-4642-B011-C65C868029B7}" presName="linNode" presStyleCnt="0"/>
      <dgm:spPr/>
    </dgm:pt>
    <dgm:pt modelId="{E8589393-2EBA-43BD-9446-CB6253DC63B8}" type="pres">
      <dgm:prSet presAssocID="{0FABB7A4-A856-4642-B011-C65C868029B7}" presName="parentText" presStyleLbl="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2CA9BBB-69CB-4176-911C-AE2D28C7F3B8}" type="presOf" srcId="{3549312B-2458-4392-9254-3BCBC8C974AF}" destId="{9E7CE065-5B16-49CE-83DF-AF36002AA438}" srcOrd="0" destOrd="0" presId="urn:microsoft.com/office/officeart/2005/8/layout/vList5"/>
    <dgm:cxn modelId="{DDEA5491-09F8-46EE-A36E-3AB92528E454}" srcId="{48A19562-0A30-4B85-936F-72F1A99DD033}" destId="{3549312B-2458-4392-9254-3BCBC8C974AF}" srcOrd="0" destOrd="0" parTransId="{CF8077C2-43C6-41CD-B4E1-63B1F43EA919}" sibTransId="{462954A5-F07E-45F6-9B0B-6F73CAE0E200}"/>
    <dgm:cxn modelId="{524658B9-0218-430A-9B53-2CE41CA51DC4}" type="presOf" srcId="{0FABB7A4-A856-4642-B011-C65C868029B7}" destId="{E8589393-2EBA-43BD-9446-CB6253DC63B8}" srcOrd="0" destOrd="0" presId="urn:microsoft.com/office/officeart/2005/8/layout/vList5"/>
    <dgm:cxn modelId="{40B58050-EF4C-4000-B163-DF9F50C25A0A}" type="presOf" srcId="{48A19562-0A30-4B85-936F-72F1A99DD033}" destId="{FC6792BF-40EB-4EC6-B02D-6C5D6937578D}" srcOrd="0" destOrd="0" presId="urn:microsoft.com/office/officeart/2005/8/layout/vList5"/>
    <dgm:cxn modelId="{972ABB17-9936-4E88-A3DA-52FF4D92113E}" srcId="{48A19562-0A30-4B85-936F-72F1A99DD033}" destId="{0FABB7A4-A856-4642-B011-C65C868029B7}" srcOrd="1" destOrd="0" parTransId="{A5D54271-F2D1-4136-B18B-142EC140201A}" sibTransId="{E962C84D-858D-44B9-989B-E66953CD1F3A}"/>
    <dgm:cxn modelId="{B63D4DD4-16BA-486B-B47F-51800AA66E8C}" type="presParOf" srcId="{FC6792BF-40EB-4EC6-B02D-6C5D6937578D}" destId="{4490326E-0905-4696-8D6D-9144C87DD415}" srcOrd="0" destOrd="0" presId="urn:microsoft.com/office/officeart/2005/8/layout/vList5"/>
    <dgm:cxn modelId="{232FB249-E541-41AA-84A1-D022F3175247}" type="presParOf" srcId="{4490326E-0905-4696-8D6D-9144C87DD415}" destId="{9E7CE065-5B16-49CE-83DF-AF36002AA438}" srcOrd="0" destOrd="0" presId="urn:microsoft.com/office/officeart/2005/8/layout/vList5"/>
    <dgm:cxn modelId="{C22DED8C-C39F-459B-8CA9-9BDE86EE7AAF}" type="presParOf" srcId="{FC6792BF-40EB-4EC6-B02D-6C5D6937578D}" destId="{5E33FF94-C77F-4660-814F-649F14F98F3C}" srcOrd="1" destOrd="0" presId="urn:microsoft.com/office/officeart/2005/8/layout/vList5"/>
    <dgm:cxn modelId="{6D135F46-9357-4165-9860-72CC090F8591}" type="presParOf" srcId="{FC6792BF-40EB-4EC6-B02D-6C5D6937578D}" destId="{8334E16B-FAF5-482A-958D-C9171E2EC1D5}" srcOrd="2" destOrd="0" presId="urn:microsoft.com/office/officeart/2005/8/layout/vList5"/>
    <dgm:cxn modelId="{77F0DEFF-6661-4A2E-9A8A-A7C59934E9FE}" type="presParOf" srcId="{8334E16B-FAF5-482A-958D-C9171E2EC1D5}" destId="{E8589393-2EBA-43BD-9446-CB6253DC63B8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6E08BF9-BDB3-4A1F-A285-0F8E5CE9D8ED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128669A-46C2-470A-A3AC-323E37CC8F60}">
      <dgm:prSet/>
      <dgm:spPr/>
      <dgm:t>
        <a:bodyPr/>
        <a:lstStyle/>
        <a:p>
          <a:pPr rtl="0"/>
          <a:r>
            <a:rPr lang="en-US" dirty="0" smtClean="0"/>
            <a:t>How does controller know about model?</a:t>
          </a:r>
          <a:endParaRPr lang="en-US" dirty="0"/>
        </a:p>
      </dgm:t>
    </dgm:pt>
    <dgm:pt modelId="{E45E7232-27CF-4F6D-80FE-B1E03AFD9148}" type="parTrans" cxnId="{4C222BA9-2821-4BCF-8F97-B3065B761D93}">
      <dgm:prSet/>
      <dgm:spPr/>
      <dgm:t>
        <a:bodyPr/>
        <a:lstStyle/>
        <a:p>
          <a:endParaRPr lang="en-US"/>
        </a:p>
      </dgm:t>
    </dgm:pt>
    <dgm:pt modelId="{5BA11D1B-D9FF-43D5-B722-9C2891CA611B}" type="sibTrans" cxnId="{4C222BA9-2821-4BCF-8F97-B3065B761D93}">
      <dgm:prSet/>
      <dgm:spPr/>
      <dgm:t>
        <a:bodyPr/>
        <a:lstStyle/>
        <a:p>
          <a:endParaRPr lang="en-US"/>
        </a:p>
      </dgm:t>
    </dgm:pt>
    <dgm:pt modelId="{2C34F250-A209-4EAB-A75D-5914058CC05A}">
      <dgm:prSet/>
      <dgm:spPr/>
      <dgm:t>
        <a:bodyPr/>
        <a:lstStyle/>
        <a:p>
          <a:pPr rtl="0"/>
          <a:r>
            <a:rPr lang="en-US" dirty="0" smtClean="0"/>
            <a:t>Model connection method invoked on it</a:t>
          </a:r>
          <a:endParaRPr lang="en-US" dirty="0"/>
        </a:p>
      </dgm:t>
    </dgm:pt>
    <dgm:pt modelId="{A15CA9AB-EBB2-4161-A0C9-F4EF91345550}" type="parTrans" cxnId="{1DB62E98-1883-4E0E-A4C6-A6EC3C87E002}">
      <dgm:prSet/>
      <dgm:spPr/>
      <dgm:t>
        <a:bodyPr/>
        <a:lstStyle/>
        <a:p>
          <a:endParaRPr lang="en-US"/>
        </a:p>
      </dgm:t>
    </dgm:pt>
    <dgm:pt modelId="{996CC618-BA8A-4366-A464-DF064453A7BC}" type="sibTrans" cxnId="{1DB62E98-1883-4E0E-A4C6-A6EC3C87E002}">
      <dgm:prSet/>
      <dgm:spPr/>
      <dgm:t>
        <a:bodyPr/>
        <a:lstStyle/>
        <a:p>
          <a:endParaRPr lang="en-US"/>
        </a:p>
      </dgm:t>
    </dgm:pt>
    <dgm:pt modelId="{87EBCF52-BE8E-4C04-BA8F-137237C4FB1A}">
      <dgm:prSet/>
      <dgm:spPr/>
      <dgm:t>
        <a:bodyPr/>
        <a:lstStyle/>
        <a:p>
          <a:pPr rtl="0"/>
          <a:r>
            <a:rPr lang="en-US" smtClean="0"/>
            <a:t>By model or some other program</a:t>
          </a:r>
          <a:endParaRPr lang="en-US"/>
        </a:p>
      </dgm:t>
    </dgm:pt>
    <dgm:pt modelId="{D1DC4B62-55D7-43EC-B29B-E562901E3242}" type="parTrans" cxnId="{AC4D9EAC-A8AB-4F13-AB0A-225CA31C284B}">
      <dgm:prSet/>
      <dgm:spPr/>
      <dgm:t>
        <a:bodyPr/>
        <a:lstStyle/>
        <a:p>
          <a:endParaRPr lang="en-US"/>
        </a:p>
      </dgm:t>
    </dgm:pt>
    <dgm:pt modelId="{78818A2E-D86A-4474-A598-4648AB41A49C}" type="sibTrans" cxnId="{AC4D9EAC-A8AB-4F13-AB0A-225CA31C284B}">
      <dgm:prSet/>
      <dgm:spPr/>
      <dgm:t>
        <a:bodyPr/>
        <a:lstStyle/>
        <a:p>
          <a:endParaRPr lang="en-US"/>
        </a:p>
      </dgm:t>
    </dgm:pt>
    <dgm:pt modelId="{8E7902CB-8256-429B-ABD8-4C2FBFFA1FDE}">
      <dgm:prSet/>
      <dgm:spPr/>
      <dgm:t>
        <a:bodyPr/>
        <a:lstStyle/>
        <a:p>
          <a:pPr rtl="0"/>
          <a:r>
            <a:rPr lang="en-US" smtClean="0"/>
            <a:t>Main</a:t>
          </a:r>
          <a:endParaRPr lang="en-US"/>
        </a:p>
      </dgm:t>
    </dgm:pt>
    <dgm:pt modelId="{06839C54-9E8F-46B7-93A0-CD50F0A2563F}" type="parTrans" cxnId="{BE8EF0C3-AF58-45A7-B758-7FC30253E351}">
      <dgm:prSet/>
      <dgm:spPr/>
      <dgm:t>
        <a:bodyPr/>
        <a:lstStyle/>
        <a:p>
          <a:endParaRPr lang="en-US"/>
        </a:p>
      </dgm:t>
    </dgm:pt>
    <dgm:pt modelId="{70B68177-B5EE-4FD0-97DA-52F64A5E6077}" type="sibTrans" cxnId="{BE8EF0C3-AF58-45A7-B758-7FC30253E351}">
      <dgm:prSet/>
      <dgm:spPr/>
      <dgm:t>
        <a:bodyPr/>
        <a:lstStyle/>
        <a:p>
          <a:endParaRPr lang="en-US"/>
        </a:p>
      </dgm:t>
    </dgm:pt>
    <dgm:pt modelId="{27A458CC-D186-4740-9A76-79B0DF513A6F}">
      <dgm:prSet/>
      <dgm:spPr/>
      <dgm:t>
        <a:bodyPr/>
        <a:lstStyle/>
        <a:p>
          <a:pPr rtl="0"/>
          <a:r>
            <a:rPr lang="en-US" smtClean="0"/>
            <a:t>Who registers observer registered with observable?</a:t>
          </a:r>
          <a:endParaRPr lang="en-US"/>
        </a:p>
      </dgm:t>
    </dgm:pt>
    <dgm:pt modelId="{46F11A42-660B-4D0F-89CD-457F5861D496}" type="parTrans" cxnId="{6899F788-0C98-4383-BB74-5995D0A696C0}">
      <dgm:prSet/>
      <dgm:spPr/>
      <dgm:t>
        <a:bodyPr/>
        <a:lstStyle/>
        <a:p>
          <a:endParaRPr lang="en-US"/>
        </a:p>
      </dgm:t>
    </dgm:pt>
    <dgm:pt modelId="{E8AADAAD-331F-4EC3-90FD-835EAF06D782}" type="sibTrans" cxnId="{6899F788-0C98-4383-BB74-5995D0A696C0}">
      <dgm:prSet/>
      <dgm:spPr/>
      <dgm:t>
        <a:bodyPr/>
        <a:lstStyle/>
        <a:p>
          <a:endParaRPr lang="en-US"/>
        </a:p>
      </dgm:t>
    </dgm:pt>
    <dgm:pt modelId="{BECBDC19-2208-4E05-9D0E-D922FFD5B154}">
      <dgm:prSet/>
      <dgm:spPr/>
      <dgm:t>
        <a:bodyPr/>
        <a:lstStyle/>
        <a:p>
          <a:pPr rtl="0"/>
          <a:r>
            <a:rPr lang="en-US" smtClean="0"/>
            <a:t>It registers itself if it knows about observable</a:t>
          </a:r>
          <a:endParaRPr lang="en-US"/>
        </a:p>
      </dgm:t>
    </dgm:pt>
    <dgm:pt modelId="{DE2170B8-DA74-47C0-BDAD-AF39F8BE6779}" type="parTrans" cxnId="{9526A9D9-671B-4E86-BF39-E2CECD033345}">
      <dgm:prSet/>
      <dgm:spPr/>
      <dgm:t>
        <a:bodyPr/>
        <a:lstStyle/>
        <a:p>
          <a:endParaRPr lang="en-US"/>
        </a:p>
      </dgm:t>
    </dgm:pt>
    <dgm:pt modelId="{049D873F-460E-49A6-A1E5-F2A1E42C75AF}" type="sibTrans" cxnId="{9526A9D9-671B-4E86-BF39-E2CECD033345}">
      <dgm:prSet/>
      <dgm:spPr/>
      <dgm:t>
        <a:bodyPr/>
        <a:lstStyle/>
        <a:p>
          <a:endParaRPr lang="en-US"/>
        </a:p>
      </dgm:t>
    </dgm:pt>
    <dgm:pt modelId="{6FCD6391-7665-4EF1-A6EB-BD89E2A52B93}">
      <dgm:prSet/>
      <dgm:spPr/>
      <dgm:t>
        <a:bodyPr/>
        <a:lstStyle/>
        <a:p>
          <a:pPr rtl="0"/>
          <a:r>
            <a:rPr lang="en-US" smtClean="0"/>
            <a:t>Model registers it if it knows about observer</a:t>
          </a:r>
          <a:endParaRPr lang="en-US"/>
        </a:p>
      </dgm:t>
    </dgm:pt>
    <dgm:pt modelId="{7368EB06-0232-490D-B87F-4C725E86F8C3}" type="parTrans" cxnId="{85F0074F-840D-4452-8FBA-D88093AC1F5E}">
      <dgm:prSet/>
      <dgm:spPr/>
      <dgm:t>
        <a:bodyPr/>
        <a:lstStyle/>
        <a:p>
          <a:endParaRPr lang="en-US"/>
        </a:p>
      </dgm:t>
    </dgm:pt>
    <dgm:pt modelId="{A424FA56-1C36-4121-A482-0FAB2311F603}" type="sibTrans" cxnId="{85F0074F-840D-4452-8FBA-D88093AC1F5E}">
      <dgm:prSet/>
      <dgm:spPr/>
      <dgm:t>
        <a:bodyPr/>
        <a:lstStyle/>
        <a:p>
          <a:endParaRPr lang="en-US"/>
        </a:p>
      </dgm:t>
    </dgm:pt>
    <dgm:pt modelId="{814AED2F-C5DF-48A2-BEBD-18F50039271F}">
      <dgm:prSet/>
      <dgm:spPr/>
      <dgm:t>
        <a:bodyPr/>
        <a:lstStyle/>
        <a:p>
          <a:pPr rtl="0"/>
          <a:r>
            <a:rPr lang="en-US" smtClean="0"/>
            <a:t>Some other code registers it</a:t>
          </a:r>
          <a:endParaRPr lang="en-US"/>
        </a:p>
      </dgm:t>
    </dgm:pt>
    <dgm:pt modelId="{11EA5038-B688-43DB-89EF-932DABB2C7BF}" type="parTrans" cxnId="{09B7185B-6793-4218-B78A-74218B737601}">
      <dgm:prSet/>
      <dgm:spPr/>
      <dgm:t>
        <a:bodyPr/>
        <a:lstStyle/>
        <a:p>
          <a:endParaRPr lang="en-US"/>
        </a:p>
      </dgm:t>
    </dgm:pt>
    <dgm:pt modelId="{1F7159A5-EFAB-47BA-91FB-37BD4562A28C}" type="sibTrans" cxnId="{09B7185B-6793-4218-B78A-74218B737601}">
      <dgm:prSet/>
      <dgm:spPr/>
      <dgm:t>
        <a:bodyPr/>
        <a:lstStyle/>
        <a:p>
          <a:endParaRPr lang="en-US"/>
        </a:p>
      </dgm:t>
    </dgm:pt>
    <dgm:pt modelId="{266CD601-08D0-43F5-8805-C4C7EF4DE40A}">
      <dgm:prSet/>
      <dgm:spPr/>
      <dgm:t>
        <a:bodyPr/>
        <a:lstStyle/>
        <a:p>
          <a:pPr rtl="0"/>
          <a:r>
            <a:rPr lang="en-US" smtClean="0"/>
            <a:t>Main</a:t>
          </a:r>
          <a:endParaRPr lang="en-US"/>
        </a:p>
      </dgm:t>
    </dgm:pt>
    <dgm:pt modelId="{CFB77163-C7A9-49E4-AD1A-0E61EF3EB770}" type="parTrans" cxnId="{BA6F51D3-AB48-4BAE-8E19-755DC58AEE97}">
      <dgm:prSet/>
      <dgm:spPr/>
      <dgm:t>
        <a:bodyPr/>
        <a:lstStyle/>
        <a:p>
          <a:endParaRPr lang="en-US"/>
        </a:p>
      </dgm:t>
    </dgm:pt>
    <dgm:pt modelId="{CDF850C7-E715-4287-A5EC-58CDBAADC561}" type="sibTrans" cxnId="{BA6F51D3-AB48-4BAE-8E19-755DC58AEE97}">
      <dgm:prSet/>
      <dgm:spPr/>
      <dgm:t>
        <a:bodyPr/>
        <a:lstStyle/>
        <a:p>
          <a:endParaRPr lang="en-US"/>
        </a:p>
      </dgm:t>
    </dgm:pt>
    <dgm:pt modelId="{BD48D58B-AB53-4D1B-902B-09DF8E52D625}" type="pres">
      <dgm:prSet presAssocID="{E6E08BF9-BDB3-4A1F-A285-0F8E5CE9D8ED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979AC102-49B4-4646-A89A-ED5F571DB7F0}" type="pres">
      <dgm:prSet presAssocID="{8128669A-46C2-470A-A3AC-323E37CC8F60}" presName="root" presStyleCnt="0"/>
      <dgm:spPr/>
    </dgm:pt>
    <dgm:pt modelId="{EE6E2AB7-E8A8-4A3E-A6D6-06F1EA9DA9D8}" type="pres">
      <dgm:prSet presAssocID="{8128669A-46C2-470A-A3AC-323E37CC8F60}" presName="rootComposite" presStyleCnt="0"/>
      <dgm:spPr/>
    </dgm:pt>
    <dgm:pt modelId="{C018D5DB-AD3C-47F2-BD3C-95E4825046CE}" type="pres">
      <dgm:prSet presAssocID="{8128669A-46C2-470A-A3AC-323E37CC8F60}" presName="rootText" presStyleLbl="node1" presStyleIdx="0" presStyleCnt="2"/>
      <dgm:spPr/>
      <dgm:t>
        <a:bodyPr/>
        <a:lstStyle/>
        <a:p>
          <a:endParaRPr lang="en-US"/>
        </a:p>
      </dgm:t>
    </dgm:pt>
    <dgm:pt modelId="{84D5E495-0C7F-4EC6-8B41-B6E4532A922D}" type="pres">
      <dgm:prSet presAssocID="{8128669A-46C2-470A-A3AC-323E37CC8F60}" presName="rootConnector" presStyleLbl="node1" presStyleIdx="0" presStyleCnt="2"/>
      <dgm:spPr/>
      <dgm:t>
        <a:bodyPr/>
        <a:lstStyle/>
        <a:p>
          <a:endParaRPr lang="en-US"/>
        </a:p>
      </dgm:t>
    </dgm:pt>
    <dgm:pt modelId="{F43514CA-39E9-4631-9324-7883C1A2CF27}" type="pres">
      <dgm:prSet presAssocID="{8128669A-46C2-470A-A3AC-323E37CC8F60}" presName="childShape" presStyleCnt="0"/>
      <dgm:spPr/>
    </dgm:pt>
    <dgm:pt modelId="{2CA63210-9443-43D3-86F9-1F9889EB74C2}" type="pres">
      <dgm:prSet presAssocID="{A15CA9AB-EBB2-4161-A0C9-F4EF91345550}" presName="Name13" presStyleLbl="parChTrans1D2" presStyleIdx="0" presStyleCnt="5"/>
      <dgm:spPr/>
      <dgm:t>
        <a:bodyPr/>
        <a:lstStyle/>
        <a:p>
          <a:endParaRPr lang="en-US"/>
        </a:p>
      </dgm:t>
    </dgm:pt>
    <dgm:pt modelId="{1F3A3FEE-BFA6-4AEC-A5CB-E5FF9CE3C29B}" type="pres">
      <dgm:prSet presAssocID="{2C34F250-A209-4EAB-A75D-5914058CC05A}" presName="childText" presStyleLbl="bgAcc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26E6FDF-F9AF-45E9-9E90-D4AA3A15AFED}" type="pres">
      <dgm:prSet presAssocID="{D1DC4B62-55D7-43EC-B29B-E562901E3242}" presName="Name13" presStyleLbl="parChTrans1D2" presStyleIdx="1" presStyleCnt="5"/>
      <dgm:spPr/>
      <dgm:t>
        <a:bodyPr/>
        <a:lstStyle/>
        <a:p>
          <a:endParaRPr lang="en-US"/>
        </a:p>
      </dgm:t>
    </dgm:pt>
    <dgm:pt modelId="{C4CFD95E-B882-4A36-B31F-BF0C0524122D}" type="pres">
      <dgm:prSet presAssocID="{87EBCF52-BE8E-4C04-BA8F-137237C4FB1A}" presName="childText" presStyleLbl="bgAcc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7D54537-12C7-4147-8A14-B0B33C01D69D}" type="pres">
      <dgm:prSet presAssocID="{27A458CC-D186-4740-9A76-79B0DF513A6F}" presName="root" presStyleCnt="0"/>
      <dgm:spPr/>
    </dgm:pt>
    <dgm:pt modelId="{9EDA1CD5-E6A3-41F5-B1E2-F286D84CE8BF}" type="pres">
      <dgm:prSet presAssocID="{27A458CC-D186-4740-9A76-79B0DF513A6F}" presName="rootComposite" presStyleCnt="0"/>
      <dgm:spPr/>
    </dgm:pt>
    <dgm:pt modelId="{7A2AC6D3-C00F-4BFD-AD72-D18002845727}" type="pres">
      <dgm:prSet presAssocID="{27A458CC-D186-4740-9A76-79B0DF513A6F}" presName="rootText" presStyleLbl="node1" presStyleIdx="1" presStyleCnt="2"/>
      <dgm:spPr/>
      <dgm:t>
        <a:bodyPr/>
        <a:lstStyle/>
        <a:p>
          <a:endParaRPr lang="en-US"/>
        </a:p>
      </dgm:t>
    </dgm:pt>
    <dgm:pt modelId="{6CEE7873-3600-4765-A224-2DD4ACB98979}" type="pres">
      <dgm:prSet presAssocID="{27A458CC-D186-4740-9A76-79B0DF513A6F}" presName="rootConnector" presStyleLbl="node1" presStyleIdx="1" presStyleCnt="2"/>
      <dgm:spPr/>
      <dgm:t>
        <a:bodyPr/>
        <a:lstStyle/>
        <a:p>
          <a:endParaRPr lang="en-US"/>
        </a:p>
      </dgm:t>
    </dgm:pt>
    <dgm:pt modelId="{584CC794-5932-467C-8ADA-FD51AF9DDB37}" type="pres">
      <dgm:prSet presAssocID="{27A458CC-D186-4740-9A76-79B0DF513A6F}" presName="childShape" presStyleCnt="0"/>
      <dgm:spPr/>
    </dgm:pt>
    <dgm:pt modelId="{BF8F3CF6-CDD6-4CF6-89E9-1341ACE607BC}" type="pres">
      <dgm:prSet presAssocID="{DE2170B8-DA74-47C0-BDAD-AF39F8BE6779}" presName="Name13" presStyleLbl="parChTrans1D2" presStyleIdx="2" presStyleCnt="5"/>
      <dgm:spPr/>
      <dgm:t>
        <a:bodyPr/>
        <a:lstStyle/>
        <a:p>
          <a:endParaRPr lang="en-US"/>
        </a:p>
      </dgm:t>
    </dgm:pt>
    <dgm:pt modelId="{F99076A5-44D0-40B2-8A1B-C4741BF0C0B9}" type="pres">
      <dgm:prSet presAssocID="{BECBDC19-2208-4E05-9D0E-D922FFD5B154}" presName="childText" presStyleLbl="bgAcc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C642E61-DC5D-4538-B411-56F25C64877F}" type="pres">
      <dgm:prSet presAssocID="{7368EB06-0232-490D-B87F-4C725E86F8C3}" presName="Name13" presStyleLbl="parChTrans1D2" presStyleIdx="3" presStyleCnt="5"/>
      <dgm:spPr/>
      <dgm:t>
        <a:bodyPr/>
        <a:lstStyle/>
        <a:p>
          <a:endParaRPr lang="en-US"/>
        </a:p>
      </dgm:t>
    </dgm:pt>
    <dgm:pt modelId="{34545805-6E52-4C0F-B8A4-D3B96DC9D6B8}" type="pres">
      <dgm:prSet presAssocID="{6FCD6391-7665-4EF1-A6EB-BD89E2A52B93}" presName="childText" presStyleLbl="bgAcc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46466AE-7EAF-4F93-A126-2E80953FBA0D}" type="pres">
      <dgm:prSet presAssocID="{11EA5038-B688-43DB-89EF-932DABB2C7BF}" presName="Name13" presStyleLbl="parChTrans1D2" presStyleIdx="4" presStyleCnt="5"/>
      <dgm:spPr/>
      <dgm:t>
        <a:bodyPr/>
        <a:lstStyle/>
        <a:p>
          <a:endParaRPr lang="en-US"/>
        </a:p>
      </dgm:t>
    </dgm:pt>
    <dgm:pt modelId="{F78D0BEA-50AE-415D-906B-050FD274264D}" type="pres">
      <dgm:prSet presAssocID="{814AED2F-C5DF-48A2-BEBD-18F50039271F}" presName="childText" presStyleLbl="bgAcc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982E6EA-F69F-4BB2-AA90-5CA901EA3E6C}" type="presOf" srcId="{7368EB06-0232-490D-B87F-4C725E86F8C3}" destId="{6C642E61-DC5D-4538-B411-56F25C64877F}" srcOrd="0" destOrd="0" presId="urn:microsoft.com/office/officeart/2005/8/layout/hierarchy3"/>
    <dgm:cxn modelId="{53196C35-A906-4EB4-B41A-431E11528A0C}" type="presOf" srcId="{11EA5038-B688-43DB-89EF-932DABB2C7BF}" destId="{B46466AE-7EAF-4F93-A126-2E80953FBA0D}" srcOrd="0" destOrd="0" presId="urn:microsoft.com/office/officeart/2005/8/layout/hierarchy3"/>
    <dgm:cxn modelId="{F22178E9-37F3-4BF8-AEF3-6F895123D051}" type="presOf" srcId="{27A458CC-D186-4740-9A76-79B0DF513A6F}" destId="{6CEE7873-3600-4765-A224-2DD4ACB98979}" srcOrd="1" destOrd="0" presId="urn:microsoft.com/office/officeart/2005/8/layout/hierarchy3"/>
    <dgm:cxn modelId="{AEB77E89-31FD-455A-B504-6CE637B0D044}" type="presOf" srcId="{6FCD6391-7665-4EF1-A6EB-BD89E2A52B93}" destId="{34545805-6E52-4C0F-B8A4-D3B96DC9D6B8}" srcOrd="0" destOrd="0" presId="urn:microsoft.com/office/officeart/2005/8/layout/hierarchy3"/>
    <dgm:cxn modelId="{85F0074F-840D-4452-8FBA-D88093AC1F5E}" srcId="{27A458CC-D186-4740-9A76-79B0DF513A6F}" destId="{6FCD6391-7665-4EF1-A6EB-BD89E2A52B93}" srcOrd="1" destOrd="0" parTransId="{7368EB06-0232-490D-B87F-4C725E86F8C3}" sibTransId="{A424FA56-1C36-4121-A482-0FAB2311F603}"/>
    <dgm:cxn modelId="{174BFEF2-161F-4DEA-8917-E60B29832753}" type="presOf" srcId="{266CD601-08D0-43F5-8805-C4C7EF4DE40A}" destId="{F78D0BEA-50AE-415D-906B-050FD274264D}" srcOrd="0" destOrd="1" presId="urn:microsoft.com/office/officeart/2005/8/layout/hierarchy3"/>
    <dgm:cxn modelId="{68502B3E-94F9-4D0E-AA8F-FD18B288FB00}" type="presOf" srcId="{814AED2F-C5DF-48A2-BEBD-18F50039271F}" destId="{F78D0BEA-50AE-415D-906B-050FD274264D}" srcOrd="0" destOrd="0" presId="urn:microsoft.com/office/officeart/2005/8/layout/hierarchy3"/>
    <dgm:cxn modelId="{BE8EF0C3-AF58-45A7-B758-7FC30253E351}" srcId="{87EBCF52-BE8E-4C04-BA8F-137237C4FB1A}" destId="{8E7902CB-8256-429B-ABD8-4C2FBFFA1FDE}" srcOrd="0" destOrd="0" parTransId="{06839C54-9E8F-46B7-93A0-CD50F0A2563F}" sibTransId="{70B68177-B5EE-4FD0-97DA-52F64A5E6077}"/>
    <dgm:cxn modelId="{8D110A1B-286E-4AF6-85CA-74121F73EC4D}" type="presOf" srcId="{8128669A-46C2-470A-A3AC-323E37CC8F60}" destId="{C018D5DB-AD3C-47F2-BD3C-95E4825046CE}" srcOrd="0" destOrd="0" presId="urn:microsoft.com/office/officeart/2005/8/layout/hierarchy3"/>
    <dgm:cxn modelId="{043A5CD0-F81B-46EE-A614-BFBB9766DAB0}" type="presOf" srcId="{A15CA9AB-EBB2-4161-A0C9-F4EF91345550}" destId="{2CA63210-9443-43D3-86F9-1F9889EB74C2}" srcOrd="0" destOrd="0" presId="urn:microsoft.com/office/officeart/2005/8/layout/hierarchy3"/>
    <dgm:cxn modelId="{1DB62E98-1883-4E0E-A4C6-A6EC3C87E002}" srcId="{8128669A-46C2-470A-A3AC-323E37CC8F60}" destId="{2C34F250-A209-4EAB-A75D-5914058CC05A}" srcOrd="0" destOrd="0" parTransId="{A15CA9AB-EBB2-4161-A0C9-F4EF91345550}" sibTransId="{996CC618-BA8A-4366-A464-DF064453A7BC}"/>
    <dgm:cxn modelId="{685DE004-DF18-4248-B6C9-9620E02D200D}" type="presOf" srcId="{87EBCF52-BE8E-4C04-BA8F-137237C4FB1A}" destId="{C4CFD95E-B882-4A36-B31F-BF0C0524122D}" srcOrd="0" destOrd="0" presId="urn:microsoft.com/office/officeart/2005/8/layout/hierarchy3"/>
    <dgm:cxn modelId="{184E477A-0E7A-4F97-9FBC-37D595DFB25C}" type="presOf" srcId="{BECBDC19-2208-4E05-9D0E-D922FFD5B154}" destId="{F99076A5-44D0-40B2-8A1B-C4741BF0C0B9}" srcOrd="0" destOrd="0" presId="urn:microsoft.com/office/officeart/2005/8/layout/hierarchy3"/>
    <dgm:cxn modelId="{BA6F51D3-AB48-4BAE-8E19-755DC58AEE97}" srcId="{814AED2F-C5DF-48A2-BEBD-18F50039271F}" destId="{266CD601-08D0-43F5-8805-C4C7EF4DE40A}" srcOrd="0" destOrd="0" parTransId="{CFB77163-C7A9-49E4-AD1A-0E61EF3EB770}" sibTransId="{CDF850C7-E715-4287-A5EC-58CDBAADC561}"/>
    <dgm:cxn modelId="{FD811BE3-D131-45CE-97D0-3A7BECB4211B}" type="presOf" srcId="{27A458CC-D186-4740-9A76-79B0DF513A6F}" destId="{7A2AC6D3-C00F-4BFD-AD72-D18002845727}" srcOrd="0" destOrd="0" presId="urn:microsoft.com/office/officeart/2005/8/layout/hierarchy3"/>
    <dgm:cxn modelId="{9526A9D9-671B-4E86-BF39-E2CECD033345}" srcId="{27A458CC-D186-4740-9A76-79B0DF513A6F}" destId="{BECBDC19-2208-4E05-9D0E-D922FFD5B154}" srcOrd="0" destOrd="0" parTransId="{DE2170B8-DA74-47C0-BDAD-AF39F8BE6779}" sibTransId="{049D873F-460E-49A6-A1E5-F2A1E42C75AF}"/>
    <dgm:cxn modelId="{C94D4D2E-BCC4-437C-9C70-3172ECA29D4A}" type="presOf" srcId="{8E7902CB-8256-429B-ABD8-4C2FBFFA1FDE}" destId="{C4CFD95E-B882-4A36-B31F-BF0C0524122D}" srcOrd="0" destOrd="1" presId="urn:microsoft.com/office/officeart/2005/8/layout/hierarchy3"/>
    <dgm:cxn modelId="{1D74A1BB-9DB1-413D-87FE-F344F20C37EF}" type="presOf" srcId="{DE2170B8-DA74-47C0-BDAD-AF39F8BE6779}" destId="{BF8F3CF6-CDD6-4CF6-89E9-1341ACE607BC}" srcOrd="0" destOrd="0" presId="urn:microsoft.com/office/officeart/2005/8/layout/hierarchy3"/>
    <dgm:cxn modelId="{3B65E075-6BC8-4349-BC0A-395EC3428F40}" type="presOf" srcId="{8128669A-46C2-470A-A3AC-323E37CC8F60}" destId="{84D5E495-0C7F-4EC6-8B41-B6E4532A922D}" srcOrd="1" destOrd="0" presId="urn:microsoft.com/office/officeart/2005/8/layout/hierarchy3"/>
    <dgm:cxn modelId="{22C92932-5E46-4336-9024-6A829CF61814}" type="presOf" srcId="{D1DC4B62-55D7-43EC-B29B-E562901E3242}" destId="{226E6FDF-F9AF-45E9-9E90-D4AA3A15AFED}" srcOrd="0" destOrd="0" presId="urn:microsoft.com/office/officeart/2005/8/layout/hierarchy3"/>
    <dgm:cxn modelId="{AC4D9EAC-A8AB-4F13-AB0A-225CA31C284B}" srcId="{8128669A-46C2-470A-A3AC-323E37CC8F60}" destId="{87EBCF52-BE8E-4C04-BA8F-137237C4FB1A}" srcOrd="1" destOrd="0" parTransId="{D1DC4B62-55D7-43EC-B29B-E562901E3242}" sibTransId="{78818A2E-D86A-4474-A598-4648AB41A49C}"/>
    <dgm:cxn modelId="{09B7185B-6793-4218-B78A-74218B737601}" srcId="{27A458CC-D186-4740-9A76-79B0DF513A6F}" destId="{814AED2F-C5DF-48A2-BEBD-18F50039271F}" srcOrd="2" destOrd="0" parTransId="{11EA5038-B688-43DB-89EF-932DABB2C7BF}" sibTransId="{1F7159A5-EFAB-47BA-91FB-37BD4562A28C}"/>
    <dgm:cxn modelId="{82506E33-55FD-4F2D-94B1-04F807DF1BE1}" type="presOf" srcId="{E6E08BF9-BDB3-4A1F-A285-0F8E5CE9D8ED}" destId="{BD48D58B-AB53-4D1B-902B-09DF8E52D625}" srcOrd="0" destOrd="0" presId="urn:microsoft.com/office/officeart/2005/8/layout/hierarchy3"/>
    <dgm:cxn modelId="{CF9F2EE6-CED7-4A71-B4D6-A34D44B3782E}" type="presOf" srcId="{2C34F250-A209-4EAB-A75D-5914058CC05A}" destId="{1F3A3FEE-BFA6-4AEC-A5CB-E5FF9CE3C29B}" srcOrd="0" destOrd="0" presId="urn:microsoft.com/office/officeart/2005/8/layout/hierarchy3"/>
    <dgm:cxn modelId="{6899F788-0C98-4383-BB74-5995D0A696C0}" srcId="{E6E08BF9-BDB3-4A1F-A285-0F8E5CE9D8ED}" destId="{27A458CC-D186-4740-9A76-79B0DF513A6F}" srcOrd="1" destOrd="0" parTransId="{46F11A42-660B-4D0F-89CD-457F5861D496}" sibTransId="{E8AADAAD-331F-4EC3-90FD-835EAF06D782}"/>
    <dgm:cxn modelId="{4C222BA9-2821-4BCF-8F97-B3065B761D93}" srcId="{E6E08BF9-BDB3-4A1F-A285-0F8E5CE9D8ED}" destId="{8128669A-46C2-470A-A3AC-323E37CC8F60}" srcOrd="0" destOrd="0" parTransId="{E45E7232-27CF-4F6D-80FE-B1E03AFD9148}" sibTransId="{5BA11D1B-D9FF-43D5-B722-9C2891CA611B}"/>
    <dgm:cxn modelId="{8D116CF2-573C-4A3C-AE57-542255B32220}" type="presParOf" srcId="{BD48D58B-AB53-4D1B-902B-09DF8E52D625}" destId="{979AC102-49B4-4646-A89A-ED5F571DB7F0}" srcOrd="0" destOrd="0" presId="urn:microsoft.com/office/officeart/2005/8/layout/hierarchy3"/>
    <dgm:cxn modelId="{2B533AA5-380E-48D4-AFE9-8FCED6D05706}" type="presParOf" srcId="{979AC102-49B4-4646-A89A-ED5F571DB7F0}" destId="{EE6E2AB7-E8A8-4A3E-A6D6-06F1EA9DA9D8}" srcOrd="0" destOrd="0" presId="urn:microsoft.com/office/officeart/2005/8/layout/hierarchy3"/>
    <dgm:cxn modelId="{DC0FEAC5-1954-42EA-A2F0-E16A6D0D69E0}" type="presParOf" srcId="{EE6E2AB7-E8A8-4A3E-A6D6-06F1EA9DA9D8}" destId="{C018D5DB-AD3C-47F2-BD3C-95E4825046CE}" srcOrd="0" destOrd="0" presId="urn:microsoft.com/office/officeart/2005/8/layout/hierarchy3"/>
    <dgm:cxn modelId="{E417117A-E69D-4E9E-B3A0-58261CD0A490}" type="presParOf" srcId="{EE6E2AB7-E8A8-4A3E-A6D6-06F1EA9DA9D8}" destId="{84D5E495-0C7F-4EC6-8B41-B6E4532A922D}" srcOrd="1" destOrd="0" presId="urn:microsoft.com/office/officeart/2005/8/layout/hierarchy3"/>
    <dgm:cxn modelId="{39790853-9D65-404D-BCBE-02F5F0D56F7D}" type="presParOf" srcId="{979AC102-49B4-4646-A89A-ED5F571DB7F0}" destId="{F43514CA-39E9-4631-9324-7883C1A2CF27}" srcOrd="1" destOrd="0" presId="urn:microsoft.com/office/officeart/2005/8/layout/hierarchy3"/>
    <dgm:cxn modelId="{1DDD7E9A-A88C-4F6E-9FF7-831882F97B09}" type="presParOf" srcId="{F43514CA-39E9-4631-9324-7883C1A2CF27}" destId="{2CA63210-9443-43D3-86F9-1F9889EB74C2}" srcOrd="0" destOrd="0" presId="urn:microsoft.com/office/officeart/2005/8/layout/hierarchy3"/>
    <dgm:cxn modelId="{82E79105-4EE5-499E-A4AE-A76FA9E8E9F7}" type="presParOf" srcId="{F43514CA-39E9-4631-9324-7883C1A2CF27}" destId="{1F3A3FEE-BFA6-4AEC-A5CB-E5FF9CE3C29B}" srcOrd="1" destOrd="0" presId="urn:microsoft.com/office/officeart/2005/8/layout/hierarchy3"/>
    <dgm:cxn modelId="{7176102B-DA8B-483F-8318-7E56F78A4854}" type="presParOf" srcId="{F43514CA-39E9-4631-9324-7883C1A2CF27}" destId="{226E6FDF-F9AF-45E9-9E90-D4AA3A15AFED}" srcOrd="2" destOrd="0" presId="urn:microsoft.com/office/officeart/2005/8/layout/hierarchy3"/>
    <dgm:cxn modelId="{D4D78D96-9EE1-4A81-A720-1DD705DD8CE1}" type="presParOf" srcId="{F43514CA-39E9-4631-9324-7883C1A2CF27}" destId="{C4CFD95E-B882-4A36-B31F-BF0C0524122D}" srcOrd="3" destOrd="0" presId="urn:microsoft.com/office/officeart/2005/8/layout/hierarchy3"/>
    <dgm:cxn modelId="{14B324A0-488C-4329-8CD7-9D0291C2A1EC}" type="presParOf" srcId="{BD48D58B-AB53-4D1B-902B-09DF8E52D625}" destId="{37D54537-12C7-4147-8A14-B0B33C01D69D}" srcOrd="1" destOrd="0" presId="urn:microsoft.com/office/officeart/2005/8/layout/hierarchy3"/>
    <dgm:cxn modelId="{4D2631C3-EEAA-469B-897B-E3B01172000C}" type="presParOf" srcId="{37D54537-12C7-4147-8A14-B0B33C01D69D}" destId="{9EDA1CD5-E6A3-41F5-B1E2-F286D84CE8BF}" srcOrd="0" destOrd="0" presId="urn:microsoft.com/office/officeart/2005/8/layout/hierarchy3"/>
    <dgm:cxn modelId="{338A0054-F2E9-4549-B49F-8C9A8360E480}" type="presParOf" srcId="{9EDA1CD5-E6A3-41F5-B1E2-F286D84CE8BF}" destId="{7A2AC6D3-C00F-4BFD-AD72-D18002845727}" srcOrd="0" destOrd="0" presId="urn:microsoft.com/office/officeart/2005/8/layout/hierarchy3"/>
    <dgm:cxn modelId="{EF5E84AE-73DC-4C1F-BF9A-68BE7958E14D}" type="presParOf" srcId="{9EDA1CD5-E6A3-41F5-B1E2-F286D84CE8BF}" destId="{6CEE7873-3600-4765-A224-2DD4ACB98979}" srcOrd="1" destOrd="0" presId="urn:microsoft.com/office/officeart/2005/8/layout/hierarchy3"/>
    <dgm:cxn modelId="{19E9B0BD-3B37-455A-B1AF-1AF92D843A1C}" type="presParOf" srcId="{37D54537-12C7-4147-8A14-B0B33C01D69D}" destId="{584CC794-5932-467C-8ADA-FD51AF9DDB37}" srcOrd="1" destOrd="0" presId="urn:microsoft.com/office/officeart/2005/8/layout/hierarchy3"/>
    <dgm:cxn modelId="{51F305BF-61F4-40DD-83B5-50F5239170D2}" type="presParOf" srcId="{584CC794-5932-467C-8ADA-FD51AF9DDB37}" destId="{BF8F3CF6-CDD6-4CF6-89E9-1341ACE607BC}" srcOrd="0" destOrd="0" presId="urn:microsoft.com/office/officeart/2005/8/layout/hierarchy3"/>
    <dgm:cxn modelId="{0784D9E3-1BFF-4DAF-91F8-A46600E2C96E}" type="presParOf" srcId="{584CC794-5932-467C-8ADA-FD51AF9DDB37}" destId="{F99076A5-44D0-40B2-8A1B-C4741BF0C0B9}" srcOrd="1" destOrd="0" presId="urn:microsoft.com/office/officeart/2005/8/layout/hierarchy3"/>
    <dgm:cxn modelId="{4A23FCE9-9FC9-4FFD-9652-3AD62F6D0CBA}" type="presParOf" srcId="{584CC794-5932-467C-8ADA-FD51AF9DDB37}" destId="{6C642E61-DC5D-4538-B411-56F25C64877F}" srcOrd="2" destOrd="0" presId="urn:microsoft.com/office/officeart/2005/8/layout/hierarchy3"/>
    <dgm:cxn modelId="{00A26765-1F9D-46B6-97E5-B6F2071BC34C}" type="presParOf" srcId="{584CC794-5932-467C-8ADA-FD51AF9DDB37}" destId="{34545805-6E52-4C0F-B8A4-D3B96DC9D6B8}" srcOrd="3" destOrd="0" presId="urn:microsoft.com/office/officeart/2005/8/layout/hierarchy3"/>
    <dgm:cxn modelId="{2BF0DA64-2805-4528-A1B6-FABC8C0F4496}" type="presParOf" srcId="{584CC794-5932-467C-8ADA-FD51AF9DDB37}" destId="{B46466AE-7EAF-4F93-A126-2E80953FBA0D}" srcOrd="4" destOrd="0" presId="urn:microsoft.com/office/officeart/2005/8/layout/hierarchy3"/>
    <dgm:cxn modelId="{DDDDE876-8ECD-4701-9BBF-CAF875AD6BA6}" type="presParOf" srcId="{584CC794-5932-467C-8ADA-FD51AF9DDB37}" destId="{F78D0BEA-50AE-415D-906B-050FD274264D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AC9EF38-D458-466D-828A-599C7B0D24FB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A9DEFAD-26A0-4B87-AA1F-30EAD4A01D93}">
      <dgm:prSet/>
      <dgm:spPr/>
      <dgm:t>
        <a:bodyPr/>
        <a:lstStyle/>
        <a:p>
          <a:pPr rtl="0"/>
          <a:r>
            <a:rPr lang="en-US" smtClean="0"/>
            <a:t>Circularity</a:t>
          </a:r>
          <a:endParaRPr lang="en-US"/>
        </a:p>
      </dgm:t>
    </dgm:pt>
    <dgm:pt modelId="{AF6C31DB-EE12-439B-A33D-639712464538}" type="parTrans" cxnId="{CE283EE3-0394-413F-A2D1-C65A1F8F424B}">
      <dgm:prSet/>
      <dgm:spPr/>
      <dgm:t>
        <a:bodyPr/>
        <a:lstStyle/>
        <a:p>
          <a:endParaRPr lang="en-US"/>
        </a:p>
      </dgm:t>
    </dgm:pt>
    <dgm:pt modelId="{0C5DE2C0-67A8-4A05-A03B-17D792078EBB}" type="sibTrans" cxnId="{CE283EE3-0394-413F-A2D1-C65A1F8F424B}">
      <dgm:prSet/>
      <dgm:spPr/>
      <dgm:t>
        <a:bodyPr/>
        <a:lstStyle/>
        <a:p>
          <a:endParaRPr lang="en-US"/>
        </a:p>
      </dgm:t>
    </dgm:pt>
    <dgm:pt modelId="{72639037-E4FA-4083-B923-2F307FCAFEC7}">
      <dgm:prSet/>
      <dgm:spPr/>
      <dgm:t>
        <a:bodyPr/>
        <a:lstStyle/>
        <a:p>
          <a:pPr rtl="0"/>
          <a:r>
            <a:rPr lang="en-US" smtClean="0"/>
            <a:t>Two types reference each other</a:t>
          </a:r>
          <a:endParaRPr lang="en-US"/>
        </a:p>
      </dgm:t>
    </dgm:pt>
    <dgm:pt modelId="{3ABA8FE8-E945-4BF5-A21C-65FC7B279C13}" type="parTrans" cxnId="{D609D49A-AF4C-4FCF-9259-BBF6B0DBDE94}">
      <dgm:prSet/>
      <dgm:spPr/>
      <dgm:t>
        <a:bodyPr/>
        <a:lstStyle/>
        <a:p>
          <a:endParaRPr lang="en-US"/>
        </a:p>
      </dgm:t>
    </dgm:pt>
    <dgm:pt modelId="{0B400052-83FA-4E6B-88AD-98201971C137}" type="sibTrans" cxnId="{D609D49A-AF4C-4FCF-9259-BBF6B0DBDE94}">
      <dgm:prSet/>
      <dgm:spPr/>
      <dgm:t>
        <a:bodyPr/>
        <a:lstStyle/>
        <a:p>
          <a:endParaRPr lang="en-US"/>
        </a:p>
      </dgm:t>
    </dgm:pt>
    <dgm:pt modelId="{E7C118D9-D627-468E-B687-87A221824F86}">
      <dgm:prSet/>
      <dgm:spPr/>
      <dgm:t>
        <a:bodyPr/>
        <a:lstStyle/>
        <a:p>
          <a:pPr rtl="0"/>
          <a:r>
            <a:rPr lang="en-US" smtClean="0"/>
            <a:t>Neither can be compiled without the other</a:t>
          </a:r>
          <a:endParaRPr lang="en-US"/>
        </a:p>
      </dgm:t>
    </dgm:pt>
    <dgm:pt modelId="{541F1A25-61EE-4874-B33A-6A85AFED28D4}" type="parTrans" cxnId="{0B822D76-C06B-4095-8851-204DF754288F}">
      <dgm:prSet/>
      <dgm:spPr/>
      <dgm:t>
        <a:bodyPr/>
        <a:lstStyle/>
        <a:p>
          <a:endParaRPr lang="en-US"/>
        </a:p>
      </dgm:t>
    </dgm:pt>
    <dgm:pt modelId="{6F669866-70BE-4B11-8CB9-02A9302D4442}" type="sibTrans" cxnId="{0B822D76-C06B-4095-8851-204DF754288F}">
      <dgm:prSet/>
      <dgm:spPr/>
      <dgm:t>
        <a:bodyPr/>
        <a:lstStyle/>
        <a:p>
          <a:endParaRPr lang="en-US"/>
        </a:p>
      </dgm:t>
    </dgm:pt>
    <dgm:pt modelId="{ABB8E5FA-0367-46CD-BB7C-1087A27E86B0}">
      <dgm:prSet/>
      <dgm:spPr/>
      <dgm:t>
        <a:bodyPr/>
        <a:lstStyle/>
        <a:p>
          <a:pPr rtl="0"/>
          <a:r>
            <a:rPr lang="en-US" smtClean="0"/>
            <a:t>General approach to breaking it</a:t>
          </a:r>
          <a:endParaRPr lang="en-US"/>
        </a:p>
      </dgm:t>
    </dgm:pt>
    <dgm:pt modelId="{421A37E6-7D3E-42F6-85C2-9399180F8190}" type="parTrans" cxnId="{CB8C4A4E-02BE-4B10-979E-1ACA47BAD1A8}">
      <dgm:prSet/>
      <dgm:spPr/>
      <dgm:t>
        <a:bodyPr/>
        <a:lstStyle/>
        <a:p>
          <a:endParaRPr lang="en-US"/>
        </a:p>
      </dgm:t>
    </dgm:pt>
    <dgm:pt modelId="{A2BCF14C-9A5D-412D-A4D8-5605E307F071}" type="sibTrans" cxnId="{CB8C4A4E-02BE-4B10-979E-1ACA47BAD1A8}">
      <dgm:prSet/>
      <dgm:spPr/>
      <dgm:t>
        <a:bodyPr/>
        <a:lstStyle/>
        <a:p>
          <a:endParaRPr lang="en-US"/>
        </a:p>
      </dgm:t>
    </dgm:pt>
    <dgm:pt modelId="{2B19A0BE-14C4-4066-A6EB-BFCEBA7E2FB2}">
      <dgm:prSet/>
      <dgm:spPr/>
      <dgm:t>
        <a:bodyPr/>
        <a:lstStyle/>
        <a:p>
          <a:pPr rtl="0"/>
          <a:r>
            <a:rPr lang="en-US" smtClean="0"/>
            <a:t>Create both types as empty and compile them so they are known to Java</a:t>
          </a:r>
          <a:endParaRPr lang="en-US"/>
        </a:p>
      </dgm:t>
    </dgm:pt>
    <dgm:pt modelId="{F95B7B0C-1D1F-4BBE-92AA-530D25D4727B}" type="parTrans" cxnId="{4A3DF903-16E0-4F8C-AB74-4AD9F3F62D89}">
      <dgm:prSet/>
      <dgm:spPr/>
      <dgm:t>
        <a:bodyPr/>
        <a:lstStyle/>
        <a:p>
          <a:endParaRPr lang="en-US"/>
        </a:p>
      </dgm:t>
    </dgm:pt>
    <dgm:pt modelId="{AFF77942-068C-43CB-A499-60804621FB8C}" type="sibTrans" cxnId="{4A3DF903-16E0-4F8C-AB74-4AD9F3F62D89}">
      <dgm:prSet/>
      <dgm:spPr/>
      <dgm:t>
        <a:bodyPr/>
        <a:lstStyle/>
        <a:p>
          <a:endParaRPr lang="en-US"/>
        </a:p>
      </dgm:t>
    </dgm:pt>
    <dgm:pt modelId="{9EFE56B7-DFB4-43FB-A1E3-97C06A5B30D4}">
      <dgm:prSet/>
      <dgm:spPr/>
      <dgm:t>
        <a:bodyPr/>
        <a:lstStyle/>
        <a:p>
          <a:pPr rtl="0"/>
          <a:r>
            <a:rPr lang="en-US" smtClean="0"/>
            <a:t>Next add references to each other</a:t>
          </a:r>
          <a:endParaRPr lang="en-US"/>
        </a:p>
      </dgm:t>
    </dgm:pt>
    <dgm:pt modelId="{5F21E952-7CDC-46BB-9085-FF2176D48C68}" type="parTrans" cxnId="{D7CC76F1-ACF4-4E59-86F0-AFEE3C2476D5}">
      <dgm:prSet/>
      <dgm:spPr/>
      <dgm:t>
        <a:bodyPr/>
        <a:lstStyle/>
        <a:p>
          <a:endParaRPr lang="en-US"/>
        </a:p>
      </dgm:t>
    </dgm:pt>
    <dgm:pt modelId="{98CB0DC4-1604-4A07-B7DB-FB2F1C6EEC08}" type="sibTrans" cxnId="{D7CC76F1-ACF4-4E59-86F0-AFEE3C2476D5}">
      <dgm:prSet/>
      <dgm:spPr/>
      <dgm:t>
        <a:bodyPr/>
        <a:lstStyle/>
        <a:p>
          <a:endParaRPr lang="en-US"/>
        </a:p>
      </dgm:t>
    </dgm:pt>
    <dgm:pt modelId="{B0738396-B8AF-489B-95D9-340531502581}" type="pres">
      <dgm:prSet presAssocID="{3AC9EF38-D458-466D-828A-599C7B0D24FB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8BE29811-99C2-4AC6-B686-542979371B50}" type="pres">
      <dgm:prSet presAssocID="{6A9DEFAD-26A0-4B87-AA1F-30EAD4A01D93}" presName="root" presStyleCnt="0"/>
      <dgm:spPr/>
    </dgm:pt>
    <dgm:pt modelId="{487E5270-428D-4C1C-8185-8717D4AD43DB}" type="pres">
      <dgm:prSet presAssocID="{6A9DEFAD-26A0-4B87-AA1F-30EAD4A01D93}" presName="rootComposite" presStyleCnt="0"/>
      <dgm:spPr/>
    </dgm:pt>
    <dgm:pt modelId="{C7D1B272-7F05-4FF4-9C54-1D4AA74C4224}" type="pres">
      <dgm:prSet presAssocID="{6A9DEFAD-26A0-4B87-AA1F-30EAD4A01D93}" presName="rootText" presStyleLbl="node1" presStyleIdx="0" presStyleCnt="2"/>
      <dgm:spPr/>
      <dgm:t>
        <a:bodyPr/>
        <a:lstStyle/>
        <a:p>
          <a:endParaRPr lang="en-US"/>
        </a:p>
      </dgm:t>
    </dgm:pt>
    <dgm:pt modelId="{18FDB389-5A83-4AEB-83C4-645BA565D152}" type="pres">
      <dgm:prSet presAssocID="{6A9DEFAD-26A0-4B87-AA1F-30EAD4A01D93}" presName="rootConnector" presStyleLbl="node1" presStyleIdx="0" presStyleCnt="2"/>
      <dgm:spPr/>
      <dgm:t>
        <a:bodyPr/>
        <a:lstStyle/>
        <a:p>
          <a:endParaRPr lang="en-US"/>
        </a:p>
      </dgm:t>
    </dgm:pt>
    <dgm:pt modelId="{C463CD0C-97AF-4BBF-82FC-D39934A8C866}" type="pres">
      <dgm:prSet presAssocID="{6A9DEFAD-26A0-4B87-AA1F-30EAD4A01D93}" presName="childShape" presStyleCnt="0"/>
      <dgm:spPr/>
    </dgm:pt>
    <dgm:pt modelId="{15ADF054-532F-4B94-8DD5-A42EAC7A5DD4}" type="pres">
      <dgm:prSet presAssocID="{3ABA8FE8-E945-4BF5-A21C-65FC7B279C13}" presName="Name13" presStyleLbl="parChTrans1D2" presStyleIdx="0" presStyleCnt="4"/>
      <dgm:spPr/>
      <dgm:t>
        <a:bodyPr/>
        <a:lstStyle/>
        <a:p>
          <a:endParaRPr lang="en-US"/>
        </a:p>
      </dgm:t>
    </dgm:pt>
    <dgm:pt modelId="{B1FD1311-EAF2-4694-B081-0ECE57F79CDF}" type="pres">
      <dgm:prSet presAssocID="{72639037-E4FA-4083-B923-2F307FCAFEC7}" presName="childText" presStyleLbl="b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853004-8623-4488-AFA6-9AB4749686A6}" type="pres">
      <dgm:prSet presAssocID="{541F1A25-61EE-4874-B33A-6A85AFED28D4}" presName="Name13" presStyleLbl="parChTrans1D2" presStyleIdx="1" presStyleCnt="4"/>
      <dgm:spPr/>
      <dgm:t>
        <a:bodyPr/>
        <a:lstStyle/>
        <a:p>
          <a:endParaRPr lang="en-US"/>
        </a:p>
      </dgm:t>
    </dgm:pt>
    <dgm:pt modelId="{976C17A0-3D9C-4C55-AD35-DD9A99CD6DED}" type="pres">
      <dgm:prSet presAssocID="{E7C118D9-D627-468E-B687-87A221824F86}" presName="childText" presStyleLbl="b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A263B9-A8AD-4C2D-AB54-3AE5E547FDE3}" type="pres">
      <dgm:prSet presAssocID="{ABB8E5FA-0367-46CD-BB7C-1087A27E86B0}" presName="root" presStyleCnt="0"/>
      <dgm:spPr/>
    </dgm:pt>
    <dgm:pt modelId="{26C7312B-0352-4A8E-BD80-0A56EF2BD8CA}" type="pres">
      <dgm:prSet presAssocID="{ABB8E5FA-0367-46CD-BB7C-1087A27E86B0}" presName="rootComposite" presStyleCnt="0"/>
      <dgm:spPr/>
    </dgm:pt>
    <dgm:pt modelId="{430B4B98-1041-4FD8-844B-3C50FA6D050A}" type="pres">
      <dgm:prSet presAssocID="{ABB8E5FA-0367-46CD-BB7C-1087A27E86B0}" presName="rootText" presStyleLbl="node1" presStyleIdx="1" presStyleCnt="2"/>
      <dgm:spPr/>
      <dgm:t>
        <a:bodyPr/>
        <a:lstStyle/>
        <a:p>
          <a:endParaRPr lang="en-US"/>
        </a:p>
      </dgm:t>
    </dgm:pt>
    <dgm:pt modelId="{CE24276C-EA3D-4621-B2D8-AE1FC8CFE516}" type="pres">
      <dgm:prSet presAssocID="{ABB8E5FA-0367-46CD-BB7C-1087A27E86B0}" presName="rootConnector" presStyleLbl="node1" presStyleIdx="1" presStyleCnt="2"/>
      <dgm:spPr/>
      <dgm:t>
        <a:bodyPr/>
        <a:lstStyle/>
        <a:p>
          <a:endParaRPr lang="en-US"/>
        </a:p>
      </dgm:t>
    </dgm:pt>
    <dgm:pt modelId="{41161CE2-5C18-49D1-AE55-7A940F9113A1}" type="pres">
      <dgm:prSet presAssocID="{ABB8E5FA-0367-46CD-BB7C-1087A27E86B0}" presName="childShape" presStyleCnt="0"/>
      <dgm:spPr/>
    </dgm:pt>
    <dgm:pt modelId="{37798C75-F13A-4D30-95F2-4EF50741DFF5}" type="pres">
      <dgm:prSet presAssocID="{F95B7B0C-1D1F-4BBE-92AA-530D25D4727B}" presName="Name13" presStyleLbl="parChTrans1D2" presStyleIdx="2" presStyleCnt="4"/>
      <dgm:spPr/>
      <dgm:t>
        <a:bodyPr/>
        <a:lstStyle/>
        <a:p>
          <a:endParaRPr lang="en-US"/>
        </a:p>
      </dgm:t>
    </dgm:pt>
    <dgm:pt modelId="{121B2B40-A8B2-4FD9-BF41-682E341E0C51}" type="pres">
      <dgm:prSet presAssocID="{2B19A0BE-14C4-4066-A6EB-BFCEBA7E2FB2}" presName="childText" presStyleLbl="bg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A128E29-6A52-4159-9B36-6E8AB8C2B841}" type="pres">
      <dgm:prSet presAssocID="{5F21E952-7CDC-46BB-9085-FF2176D48C68}" presName="Name13" presStyleLbl="parChTrans1D2" presStyleIdx="3" presStyleCnt="4"/>
      <dgm:spPr/>
      <dgm:t>
        <a:bodyPr/>
        <a:lstStyle/>
        <a:p>
          <a:endParaRPr lang="en-US"/>
        </a:p>
      </dgm:t>
    </dgm:pt>
    <dgm:pt modelId="{48625434-2AE1-4978-B54A-FA896C9A634B}" type="pres">
      <dgm:prSet presAssocID="{9EFE56B7-DFB4-43FB-A1E3-97C06A5B30D4}" presName="childText" presStyleLbl="b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217CB96-4BA4-4B19-8CA1-4175B1404E98}" type="presOf" srcId="{9EFE56B7-DFB4-43FB-A1E3-97C06A5B30D4}" destId="{48625434-2AE1-4978-B54A-FA896C9A634B}" srcOrd="0" destOrd="0" presId="urn:microsoft.com/office/officeart/2005/8/layout/hierarchy3"/>
    <dgm:cxn modelId="{D7CC76F1-ACF4-4E59-86F0-AFEE3C2476D5}" srcId="{ABB8E5FA-0367-46CD-BB7C-1087A27E86B0}" destId="{9EFE56B7-DFB4-43FB-A1E3-97C06A5B30D4}" srcOrd="1" destOrd="0" parTransId="{5F21E952-7CDC-46BB-9085-FF2176D48C68}" sibTransId="{98CB0DC4-1604-4A07-B7DB-FB2F1C6EEC08}"/>
    <dgm:cxn modelId="{A7616CDD-20C1-4E68-AE6C-2DBA9035B52C}" type="presOf" srcId="{5F21E952-7CDC-46BB-9085-FF2176D48C68}" destId="{5A128E29-6A52-4159-9B36-6E8AB8C2B841}" srcOrd="0" destOrd="0" presId="urn:microsoft.com/office/officeart/2005/8/layout/hierarchy3"/>
    <dgm:cxn modelId="{3C9B0E97-7A43-4E26-9624-AAED83AB9459}" type="presOf" srcId="{E7C118D9-D627-468E-B687-87A221824F86}" destId="{976C17A0-3D9C-4C55-AD35-DD9A99CD6DED}" srcOrd="0" destOrd="0" presId="urn:microsoft.com/office/officeart/2005/8/layout/hierarchy3"/>
    <dgm:cxn modelId="{D609D49A-AF4C-4FCF-9259-BBF6B0DBDE94}" srcId="{6A9DEFAD-26A0-4B87-AA1F-30EAD4A01D93}" destId="{72639037-E4FA-4083-B923-2F307FCAFEC7}" srcOrd="0" destOrd="0" parTransId="{3ABA8FE8-E945-4BF5-A21C-65FC7B279C13}" sibTransId="{0B400052-83FA-4E6B-88AD-98201971C137}"/>
    <dgm:cxn modelId="{4A3DF903-16E0-4F8C-AB74-4AD9F3F62D89}" srcId="{ABB8E5FA-0367-46CD-BB7C-1087A27E86B0}" destId="{2B19A0BE-14C4-4066-A6EB-BFCEBA7E2FB2}" srcOrd="0" destOrd="0" parTransId="{F95B7B0C-1D1F-4BBE-92AA-530D25D4727B}" sibTransId="{AFF77942-068C-43CB-A499-60804621FB8C}"/>
    <dgm:cxn modelId="{13702B5A-B190-4BD9-AC10-9FB1C8C7559A}" type="presOf" srcId="{F95B7B0C-1D1F-4BBE-92AA-530D25D4727B}" destId="{37798C75-F13A-4D30-95F2-4EF50741DFF5}" srcOrd="0" destOrd="0" presId="urn:microsoft.com/office/officeart/2005/8/layout/hierarchy3"/>
    <dgm:cxn modelId="{8D31B8D9-01D7-4A66-8B83-8CA194854FB9}" type="presOf" srcId="{3AC9EF38-D458-466D-828A-599C7B0D24FB}" destId="{B0738396-B8AF-489B-95D9-340531502581}" srcOrd="0" destOrd="0" presId="urn:microsoft.com/office/officeart/2005/8/layout/hierarchy3"/>
    <dgm:cxn modelId="{03783F2F-0BFB-4CFA-A837-A746A3F31CFD}" type="presOf" srcId="{ABB8E5FA-0367-46CD-BB7C-1087A27E86B0}" destId="{430B4B98-1041-4FD8-844B-3C50FA6D050A}" srcOrd="0" destOrd="0" presId="urn:microsoft.com/office/officeart/2005/8/layout/hierarchy3"/>
    <dgm:cxn modelId="{A5E4D979-3D8E-40B5-9676-D0ED091AD9C6}" type="presOf" srcId="{541F1A25-61EE-4874-B33A-6A85AFED28D4}" destId="{E3853004-8623-4488-AFA6-9AB4749686A6}" srcOrd="0" destOrd="0" presId="urn:microsoft.com/office/officeart/2005/8/layout/hierarchy3"/>
    <dgm:cxn modelId="{CE283EE3-0394-413F-A2D1-C65A1F8F424B}" srcId="{3AC9EF38-D458-466D-828A-599C7B0D24FB}" destId="{6A9DEFAD-26A0-4B87-AA1F-30EAD4A01D93}" srcOrd="0" destOrd="0" parTransId="{AF6C31DB-EE12-439B-A33D-639712464538}" sibTransId="{0C5DE2C0-67A8-4A05-A03B-17D792078EBB}"/>
    <dgm:cxn modelId="{9B30FBC4-32E2-49EE-8DF4-CC66DD8CABF7}" type="presOf" srcId="{6A9DEFAD-26A0-4B87-AA1F-30EAD4A01D93}" destId="{18FDB389-5A83-4AEB-83C4-645BA565D152}" srcOrd="1" destOrd="0" presId="urn:microsoft.com/office/officeart/2005/8/layout/hierarchy3"/>
    <dgm:cxn modelId="{24804C6B-D2E5-440E-A60D-20AD5DACB5F4}" type="presOf" srcId="{ABB8E5FA-0367-46CD-BB7C-1087A27E86B0}" destId="{CE24276C-EA3D-4621-B2D8-AE1FC8CFE516}" srcOrd="1" destOrd="0" presId="urn:microsoft.com/office/officeart/2005/8/layout/hierarchy3"/>
    <dgm:cxn modelId="{66D94CCD-C571-4729-9B1E-3797D9241A91}" type="presOf" srcId="{72639037-E4FA-4083-B923-2F307FCAFEC7}" destId="{B1FD1311-EAF2-4694-B081-0ECE57F79CDF}" srcOrd="0" destOrd="0" presId="urn:microsoft.com/office/officeart/2005/8/layout/hierarchy3"/>
    <dgm:cxn modelId="{CB8C4A4E-02BE-4B10-979E-1ACA47BAD1A8}" srcId="{3AC9EF38-D458-466D-828A-599C7B0D24FB}" destId="{ABB8E5FA-0367-46CD-BB7C-1087A27E86B0}" srcOrd="1" destOrd="0" parTransId="{421A37E6-7D3E-42F6-85C2-9399180F8190}" sibTransId="{A2BCF14C-9A5D-412D-A4D8-5605E307F071}"/>
    <dgm:cxn modelId="{FE1D5374-CFBA-4E37-ABE4-E6C5065E7DE2}" type="presOf" srcId="{6A9DEFAD-26A0-4B87-AA1F-30EAD4A01D93}" destId="{C7D1B272-7F05-4FF4-9C54-1D4AA74C4224}" srcOrd="0" destOrd="0" presId="urn:microsoft.com/office/officeart/2005/8/layout/hierarchy3"/>
    <dgm:cxn modelId="{9D91E097-F76C-41FF-A125-245D9E90FBF9}" type="presOf" srcId="{3ABA8FE8-E945-4BF5-A21C-65FC7B279C13}" destId="{15ADF054-532F-4B94-8DD5-A42EAC7A5DD4}" srcOrd="0" destOrd="0" presId="urn:microsoft.com/office/officeart/2005/8/layout/hierarchy3"/>
    <dgm:cxn modelId="{0B822D76-C06B-4095-8851-204DF754288F}" srcId="{6A9DEFAD-26A0-4B87-AA1F-30EAD4A01D93}" destId="{E7C118D9-D627-468E-B687-87A221824F86}" srcOrd="1" destOrd="0" parTransId="{541F1A25-61EE-4874-B33A-6A85AFED28D4}" sibTransId="{6F669866-70BE-4B11-8CB9-02A9302D4442}"/>
    <dgm:cxn modelId="{815D3D53-F75A-4B8C-B5A6-4B7AA65D81B3}" type="presOf" srcId="{2B19A0BE-14C4-4066-A6EB-BFCEBA7E2FB2}" destId="{121B2B40-A8B2-4FD9-BF41-682E341E0C51}" srcOrd="0" destOrd="0" presId="urn:microsoft.com/office/officeart/2005/8/layout/hierarchy3"/>
    <dgm:cxn modelId="{248D2DFA-79BA-41E9-AF4B-6A18EBABEB34}" type="presParOf" srcId="{B0738396-B8AF-489B-95D9-340531502581}" destId="{8BE29811-99C2-4AC6-B686-542979371B50}" srcOrd="0" destOrd="0" presId="urn:microsoft.com/office/officeart/2005/8/layout/hierarchy3"/>
    <dgm:cxn modelId="{EE730A0D-885E-41E1-A6E0-4E8211FF3415}" type="presParOf" srcId="{8BE29811-99C2-4AC6-B686-542979371B50}" destId="{487E5270-428D-4C1C-8185-8717D4AD43DB}" srcOrd="0" destOrd="0" presId="urn:microsoft.com/office/officeart/2005/8/layout/hierarchy3"/>
    <dgm:cxn modelId="{016A7C6A-3A49-4264-9D9A-C14E1C3892FC}" type="presParOf" srcId="{487E5270-428D-4C1C-8185-8717D4AD43DB}" destId="{C7D1B272-7F05-4FF4-9C54-1D4AA74C4224}" srcOrd="0" destOrd="0" presId="urn:microsoft.com/office/officeart/2005/8/layout/hierarchy3"/>
    <dgm:cxn modelId="{09A26184-D2F5-4E05-B6C8-A99DBAD558A4}" type="presParOf" srcId="{487E5270-428D-4C1C-8185-8717D4AD43DB}" destId="{18FDB389-5A83-4AEB-83C4-645BA565D152}" srcOrd="1" destOrd="0" presId="urn:microsoft.com/office/officeart/2005/8/layout/hierarchy3"/>
    <dgm:cxn modelId="{0E1C068F-6005-42B5-A776-12E821C515CE}" type="presParOf" srcId="{8BE29811-99C2-4AC6-B686-542979371B50}" destId="{C463CD0C-97AF-4BBF-82FC-D39934A8C866}" srcOrd="1" destOrd="0" presId="urn:microsoft.com/office/officeart/2005/8/layout/hierarchy3"/>
    <dgm:cxn modelId="{12E0CBA8-6D88-49CB-931F-93BFCDA386F1}" type="presParOf" srcId="{C463CD0C-97AF-4BBF-82FC-D39934A8C866}" destId="{15ADF054-532F-4B94-8DD5-A42EAC7A5DD4}" srcOrd="0" destOrd="0" presId="urn:microsoft.com/office/officeart/2005/8/layout/hierarchy3"/>
    <dgm:cxn modelId="{FACB805F-AC1A-420E-8E2B-6F5F50BFFB6D}" type="presParOf" srcId="{C463CD0C-97AF-4BBF-82FC-D39934A8C866}" destId="{B1FD1311-EAF2-4694-B081-0ECE57F79CDF}" srcOrd="1" destOrd="0" presId="urn:microsoft.com/office/officeart/2005/8/layout/hierarchy3"/>
    <dgm:cxn modelId="{81FC3843-81CA-4482-A2E6-1E9DE57D9108}" type="presParOf" srcId="{C463CD0C-97AF-4BBF-82FC-D39934A8C866}" destId="{E3853004-8623-4488-AFA6-9AB4749686A6}" srcOrd="2" destOrd="0" presId="urn:microsoft.com/office/officeart/2005/8/layout/hierarchy3"/>
    <dgm:cxn modelId="{A14D43E8-C8A4-42B2-90B1-C4F768B221EA}" type="presParOf" srcId="{C463CD0C-97AF-4BBF-82FC-D39934A8C866}" destId="{976C17A0-3D9C-4C55-AD35-DD9A99CD6DED}" srcOrd="3" destOrd="0" presId="urn:microsoft.com/office/officeart/2005/8/layout/hierarchy3"/>
    <dgm:cxn modelId="{A643E45A-C960-44FE-A59A-B0B15826DCD0}" type="presParOf" srcId="{B0738396-B8AF-489B-95D9-340531502581}" destId="{0EA263B9-A8AD-4C2D-AB54-3AE5E547FDE3}" srcOrd="1" destOrd="0" presId="urn:microsoft.com/office/officeart/2005/8/layout/hierarchy3"/>
    <dgm:cxn modelId="{10FDAB5D-4C8A-4A94-923D-F37DF7DEA8D6}" type="presParOf" srcId="{0EA263B9-A8AD-4C2D-AB54-3AE5E547FDE3}" destId="{26C7312B-0352-4A8E-BD80-0A56EF2BD8CA}" srcOrd="0" destOrd="0" presId="urn:microsoft.com/office/officeart/2005/8/layout/hierarchy3"/>
    <dgm:cxn modelId="{AB217091-646D-49D8-AD13-CE498627938B}" type="presParOf" srcId="{26C7312B-0352-4A8E-BD80-0A56EF2BD8CA}" destId="{430B4B98-1041-4FD8-844B-3C50FA6D050A}" srcOrd="0" destOrd="0" presId="urn:microsoft.com/office/officeart/2005/8/layout/hierarchy3"/>
    <dgm:cxn modelId="{68610F70-0D1C-4E8E-84AD-BB98320151D6}" type="presParOf" srcId="{26C7312B-0352-4A8E-BD80-0A56EF2BD8CA}" destId="{CE24276C-EA3D-4621-B2D8-AE1FC8CFE516}" srcOrd="1" destOrd="0" presId="urn:microsoft.com/office/officeart/2005/8/layout/hierarchy3"/>
    <dgm:cxn modelId="{2AF07659-AE7C-4FBC-BB32-6A78E17ECEF9}" type="presParOf" srcId="{0EA263B9-A8AD-4C2D-AB54-3AE5E547FDE3}" destId="{41161CE2-5C18-49D1-AE55-7A940F9113A1}" srcOrd="1" destOrd="0" presId="urn:microsoft.com/office/officeart/2005/8/layout/hierarchy3"/>
    <dgm:cxn modelId="{5163A46A-F90C-42C2-8565-8DD0FCE4D0D1}" type="presParOf" srcId="{41161CE2-5C18-49D1-AE55-7A940F9113A1}" destId="{37798C75-F13A-4D30-95F2-4EF50741DFF5}" srcOrd="0" destOrd="0" presId="urn:microsoft.com/office/officeart/2005/8/layout/hierarchy3"/>
    <dgm:cxn modelId="{ED8039DB-AD3D-4B48-81A8-3660976353DB}" type="presParOf" srcId="{41161CE2-5C18-49D1-AE55-7A940F9113A1}" destId="{121B2B40-A8B2-4FD9-BF41-682E341E0C51}" srcOrd="1" destOrd="0" presId="urn:microsoft.com/office/officeart/2005/8/layout/hierarchy3"/>
    <dgm:cxn modelId="{DDD0760A-5641-40B4-9EF2-3A877DA8FF09}" type="presParOf" srcId="{41161CE2-5C18-49D1-AE55-7A940F9113A1}" destId="{5A128E29-6A52-4159-9B36-6E8AB8C2B841}" srcOrd="2" destOrd="0" presId="urn:microsoft.com/office/officeart/2005/8/layout/hierarchy3"/>
    <dgm:cxn modelId="{30205965-0C7D-4935-B90E-5C3008D6519A}" type="presParOf" srcId="{41161CE2-5C18-49D1-AE55-7A940F9113A1}" destId="{48625434-2AE1-4978-B54A-FA896C9A634B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7CE065-5B16-49CE-83DF-AF36002AA438}">
      <dsp:nvSpPr>
        <dsp:cNvPr id="0" name=""/>
        <dsp:cNvSpPr/>
      </dsp:nvSpPr>
      <dsp:spPr>
        <a:xfrm>
          <a:off x="2535936" y="63"/>
          <a:ext cx="2852928" cy="252606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Can add arbitrary positive/negative  value to an integer</a:t>
          </a:r>
          <a:endParaRPr lang="en-US" sz="2400" kern="1200"/>
        </a:p>
      </dsp:txBody>
      <dsp:txXfrm>
        <a:off x="2659248" y="123375"/>
        <a:ext cx="2606304" cy="2279437"/>
      </dsp:txXfrm>
    </dsp:sp>
    <dsp:sp modelId="{E8589393-2EBA-43BD-9446-CB6253DC63B8}">
      <dsp:nvSpPr>
        <dsp:cNvPr id="0" name=""/>
        <dsp:cNvSpPr/>
      </dsp:nvSpPr>
      <dsp:spPr>
        <a:xfrm>
          <a:off x="2535936" y="2652427"/>
          <a:ext cx="2852928" cy="252606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Different user interfaces</a:t>
          </a:r>
          <a:endParaRPr lang="en-US" sz="2400" kern="1200"/>
        </a:p>
      </dsp:txBody>
      <dsp:txXfrm>
        <a:off x="2659248" y="2775739"/>
        <a:ext cx="2606304" cy="22794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18D5DB-AD3C-47F2-BD3C-95E4825046CE}">
      <dsp:nvSpPr>
        <dsp:cNvPr id="0" name=""/>
        <dsp:cNvSpPr/>
      </dsp:nvSpPr>
      <dsp:spPr>
        <a:xfrm>
          <a:off x="1511535" y="2252"/>
          <a:ext cx="2178546" cy="108927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How does controller know about model?</a:t>
          </a:r>
          <a:endParaRPr lang="en-US" sz="1800" kern="1200" dirty="0"/>
        </a:p>
      </dsp:txBody>
      <dsp:txXfrm>
        <a:off x="1543439" y="34156"/>
        <a:ext cx="2114738" cy="1025465"/>
      </dsp:txXfrm>
    </dsp:sp>
    <dsp:sp modelId="{2CA63210-9443-43D3-86F9-1F9889EB74C2}">
      <dsp:nvSpPr>
        <dsp:cNvPr id="0" name=""/>
        <dsp:cNvSpPr/>
      </dsp:nvSpPr>
      <dsp:spPr>
        <a:xfrm>
          <a:off x="1729390" y="1091525"/>
          <a:ext cx="217854" cy="81695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6954"/>
              </a:lnTo>
              <a:lnTo>
                <a:pt x="217854" y="816954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3A3FEE-BFA6-4AEC-A5CB-E5FF9CE3C29B}">
      <dsp:nvSpPr>
        <dsp:cNvPr id="0" name=""/>
        <dsp:cNvSpPr/>
      </dsp:nvSpPr>
      <dsp:spPr>
        <a:xfrm>
          <a:off x="1947244" y="1363843"/>
          <a:ext cx="1742836" cy="108927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Model connection method invoked on it</a:t>
          </a:r>
          <a:endParaRPr lang="en-US" sz="1700" kern="1200" dirty="0"/>
        </a:p>
      </dsp:txBody>
      <dsp:txXfrm>
        <a:off x="1979148" y="1395747"/>
        <a:ext cx="1679028" cy="1025465"/>
      </dsp:txXfrm>
    </dsp:sp>
    <dsp:sp modelId="{226E6FDF-F9AF-45E9-9E90-D4AA3A15AFED}">
      <dsp:nvSpPr>
        <dsp:cNvPr id="0" name=""/>
        <dsp:cNvSpPr/>
      </dsp:nvSpPr>
      <dsp:spPr>
        <a:xfrm>
          <a:off x="1729390" y="1091525"/>
          <a:ext cx="217854" cy="21785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78546"/>
              </a:lnTo>
              <a:lnTo>
                <a:pt x="217854" y="217854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CFD95E-B882-4A36-B31F-BF0C0524122D}">
      <dsp:nvSpPr>
        <dsp:cNvPr id="0" name=""/>
        <dsp:cNvSpPr/>
      </dsp:nvSpPr>
      <dsp:spPr>
        <a:xfrm>
          <a:off x="1947244" y="2725435"/>
          <a:ext cx="1742836" cy="108927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t" anchorCtr="0">
          <a:noAutofit/>
        </a:bodyPr>
        <a:lstStyle/>
        <a:p>
          <a:pPr lvl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smtClean="0"/>
            <a:t>By model or some other program</a:t>
          </a:r>
          <a:endParaRPr lang="en-US" sz="1700" kern="1200"/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smtClean="0"/>
            <a:t>Main</a:t>
          </a:r>
          <a:endParaRPr lang="en-US" sz="1300" kern="1200"/>
        </a:p>
      </dsp:txBody>
      <dsp:txXfrm>
        <a:off x="1979148" y="2757339"/>
        <a:ext cx="1679028" cy="1025465"/>
      </dsp:txXfrm>
    </dsp:sp>
    <dsp:sp modelId="{7A2AC6D3-C00F-4BFD-AD72-D18002845727}">
      <dsp:nvSpPr>
        <dsp:cNvPr id="0" name=""/>
        <dsp:cNvSpPr/>
      </dsp:nvSpPr>
      <dsp:spPr>
        <a:xfrm>
          <a:off x="4234718" y="2252"/>
          <a:ext cx="2178546" cy="108927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smtClean="0"/>
            <a:t>Who registers observer registered with observable?</a:t>
          </a:r>
          <a:endParaRPr lang="en-US" sz="1800" kern="1200"/>
        </a:p>
      </dsp:txBody>
      <dsp:txXfrm>
        <a:off x="4266622" y="34156"/>
        <a:ext cx="2114738" cy="1025465"/>
      </dsp:txXfrm>
    </dsp:sp>
    <dsp:sp modelId="{BF8F3CF6-CDD6-4CF6-89E9-1341ACE607BC}">
      <dsp:nvSpPr>
        <dsp:cNvPr id="0" name=""/>
        <dsp:cNvSpPr/>
      </dsp:nvSpPr>
      <dsp:spPr>
        <a:xfrm>
          <a:off x="4452572" y="1091525"/>
          <a:ext cx="217854" cy="81695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6954"/>
              </a:lnTo>
              <a:lnTo>
                <a:pt x="217854" y="816954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9076A5-44D0-40B2-8A1B-C4741BF0C0B9}">
      <dsp:nvSpPr>
        <dsp:cNvPr id="0" name=""/>
        <dsp:cNvSpPr/>
      </dsp:nvSpPr>
      <dsp:spPr>
        <a:xfrm>
          <a:off x="4670427" y="1363843"/>
          <a:ext cx="1742836" cy="108927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smtClean="0"/>
            <a:t>It registers itself if it knows about observable</a:t>
          </a:r>
          <a:endParaRPr lang="en-US" sz="1700" kern="1200"/>
        </a:p>
      </dsp:txBody>
      <dsp:txXfrm>
        <a:off x="4702331" y="1395747"/>
        <a:ext cx="1679028" cy="1025465"/>
      </dsp:txXfrm>
    </dsp:sp>
    <dsp:sp modelId="{6C642E61-DC5D-4538-B411-56F25C64877F}">
      <dsp:nvSpPr>
        <dsp:cNvPr id="0" name=""/>
        <dsp:cNvSpPr/>
      </dsp:nvSpPr>
      <dsp:spPr>
        <a:xfrm>
          <a:off x="4452572" y="1091525"/>
          <a:ext cx="217854" cy="21785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78546"/>
              </a:lnTo>
              <a:lnTo>
                <a:pt x="217854" y="217854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545805-6E52-4C0F-B8A4-D3B96DC9D6B8}">
      <dsp:nvSpPr>
        <dsp:cNvPr id="0" name=""/>
        <dsp:cNvSpPr/>
      </dsp:nvSpPr>
      <dsp:spPr>
        <a:xfrm>
          <a:off x="4670427" y="2725435"/>
          <a:ext cx="1742836" cy="108927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smtClean="0"/>
            <a:t>Model registers it if it knows about observer</a:t>
          </a:r>
          <a:endParaRPr lang="en-US" sz="1700" kern="1200"/>
        </a:p>
      </dsp:txBody>
      <dsp:txXfrm>
        <a:off x="4702331" y="2757339"/>
        <a:ext cx="1679028" cy="1025465"/>
      </dsp:txXfrm>
    </dsp:sp>
    <dsp:sp modelId="{B46466AE-7EAF-4F93-A126-2E80953FBA0D}">
      <dsp:nvSpPr>
        <dsp:cNvPr id="0" name=""/>
        <dsp:cNvSpPr/>
      </dsp:nvSpPr>
      <dsp:spPr>
        <a:xfrm>
          <a:off x="4452572" y="1091525"/>
          <a:ext cx="217854" cy="354013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40137"/>
              </a:lnTo>
              <a:lnTo>
                <a:pt x="217854" y="354013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8D0BEA-50AE-415D-906B-050FD274264D}">
      <dsp:nvSpPr>
        <dsp:cNvPr id="0" name=""/>
        <dsp:cNvSpPr/>
      </dsp:nvSpPr>
      <dsp:spPr>
        <a:xfrm>
          <a:off x="4670427" y="4087026"/>
          <a:ext cx="1742836" cy="108927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21590" rIns="32385" bIns="21590" numCol="1" spcCol="1270" anchor="t" anchorCtr="0">
          <a:noAutofit/>
        </a:bodyPr>
        <a:lstStyle/>
        <a:p>
          <a:pPr lvl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smtClean="0"/>
            <a:t>Some other code registers it</a:t>
          </a:r>
          <a:endParaRPr lang="en-US" sz="1700" kern="1200"/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smtClean="0"/>
            <a:t>Main</a:t>
          </a:r>
          <a:endParaRPr lang="en-US" sz="1300" kern="1200"/>
        </a:p>
      </dsp:txBody>
      <dsp:txXfrm>
        <a:off x="4702331" y="4118930"/>
        <a:ext cx="1679028" cy="102546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18.wma>
</file>

<file path=ppt/media/media19.wma>
</file>

<file path=ppt/media/media2.wma>
</file>

<file path=ppt/media/media20.wma>
</file>

<file path=ppt/media/media21.wma>
</file>

<file path=ppt/media/media22.wma>
</file>

<file path=ppt/media/media23.wma>
</file>

<file path=ppt/media/media24.wma>
</file>

<file path=ppt/media/media25.wma>
</file>

<file path=ppt/media/media26.wma>
</file>

<file path=ppt/media/media27.wma>
</file>

<file path=ppt/media/media28.wma>
</file>

<file path=ppt/media/media29.wma>
</file>

<file path=ppt/media/media3.wma>
</file>

<file path=ppt/media/media30.wma>
</file>

<file path=ppt/media/media31.wma>
</file>

<file path=ppt/media/media32.wma>
</file>

<file path=ppt/media/media33.wma>
</file>

<file path=ppt/media/media34.wma>
</file>

<file path=ppt/media/media35.wma>
</file>

<file path=ppt/media/media36.wma>
</file>

<file path=ppt/media/media37.wma>
</file>

<file path=ppt/media/media38.wma>
</file>

<file path=ppt/media/media39.wma>
</file>

<file path=ppt/media/media4.wma>
</file>

<file path=ppt/media/media40.wma>
</file>

<file path=ppt/media/media41.wma>
</file>

<file path=ppt/media/media42.wma>
</file>

<file path=ppt/media/media43.wma>
</file>

<file path=ppt/media/media44.wma>
</file>

<file path=ppt/media/media45.wma>
</file>

<file path=ppt/media/media46.wma>
</file>

<file path=ppt/media/media47.wma>
</file>

<file path=ppt/media/media48.wma>
</file>

<file path=ppt/media/media49.wma>
</file>

<file path=ppt/media/media5.wma>
</file>

<file path=ppt/media/media50.wma>
</file>

<file path=ppt/media/media51.wma>
</file>

<file path=ppt/media/media52.wma>
</file>

<file path=ppt/media/media53.wma>
</file>

<file path=ppt/media/media54.wma>
</file>

<file path=ppt/media/media55.wma>
</file>

<file path=ppt/media/media56.wma>
</file>

<file path=ppt/media/media57.wma>
</file>

<file path=ppt/media/media58.wma>
</file>

<file path=ppt/media/media59.wma>
</file>

<file path=ppt/media/media6.wma>
</file>

<file path=ppt/media/media60.wma>
</file>

<file path=ppt/media/media61.wma>
</file>

<file path=ppt/media/media62.wma>
</file>

<file path=ppt/media/media63.wma>
</file>

<file path=ppt/media/media64.WAV>
</file>

<file path=ppt/media/media65.WAV>
</file>

<file path=ppt/media/media66.WAV>
</file>

<file path=ppt/media/media67.WAV>
</file>

<file path=ppt/media/media68.WAV>
</file>

<file path=ppt/media/media69.WAV>
</file>

<file path=ppt/media/media7.wma>
</file>

<file path=ppt/media/media70.WAV>
</file>

<file path=ppt/media/media71.WAV>
</file>

<file path=ppt/media/media72.WAV>
</file>

<file path=ppt/media/media73.WAV>
</file>

<file path=ppt/media/media74.WAV>
</file>

<file path=ppt/media/media75.WAV>
</file>

<file path=ppt/media/media76.WAV>
</file>

<file path=ppt/media/media77.WAV>
</file>

<file path=ppt/media/media78.WAV>
</file>

<file path=ppt/media/media79.WAV>
</file>

<file path=ppt/media/media8.wma>
</file>

<file path=ppt/media/media80.WAV>
</file>

<file path=ppt/media/media81.WAV>
</file>

<file path=ppt/media/media82.WAV>
</file>

<file path=ppt/media/media83.WAV>
</file>

<file path=ppt/media/media84.WAV>
</file>

<file path=ppt/media/media85.WAV>
</file>

<file path=ppt/media/media86.WAV>
</file>

<file path=ppt/media/media87.WAV>
</file>

<file path=ppt/media/media88.WAV>
</file>

<file path=ppt/media/media89.WAV>
</file>

<file path=ppt/media/media9.wma>
</file>

<file path=ppt/media/media90.WAV>
</file>

<file path=ppt/media/media91.WAV>
</file>

<file path=ppt/media/media92.WAV>
</file>

<file path=ppt/media/media93.WAV>
</file>

<file path=ppt/media/media94.WAV>
</file>

<file path=ppt/media/media95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5BFCD-1A9F-4E04-964F-3BE1AA8E8FD6}" type="datetimeFigureOut">
              <a:rPr lang="en-US" smtClean="0"/>
              <a:pPr/>
              <a:t>7/11/2015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C1EB67-F149-44AB-8268-6FBAA37BC8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3052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06D149B-03A3-4C60-85F6-2B6EE0603EF2}" type="slidenum">
              <a:rPr lang="en-US"/>
              <a:pPr/>
              <a:t>8</a:t>
            </a:fld>
            <a:endParaRPr lang="en-US"/>
          </a:p>
        </p:txBody>
      </p:sp>
      <p:sp>
        <p:nvSpPr>
          <p:cNvPr id="6420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20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257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95400"/>
            <a:ext cx="7924800" cy="51785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7/11/2015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7/11/2015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7/11/2015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rtlCol="0"/>
          <a:lstStyle/>
          <a:p>
            <a:fld id="{1D8BD707-D9CF-40AE-B4C6-C98DA3205C09}" type="datetimeFigureOut">
              <a:rPr lang="en-US" smtClean="0"/>
              <a:pPr/>
              <a:t>7/11/2015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7/11/2015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rtlCol="0"/>
          <a:lstStyle/>
          <a:p>
            <a:fld id="{1D8BD707-D9CF-40AE-B4C6-C98DA3205C09}" type="datetimeFigureOut">
              <a:rPr lang="en-US" smtClean="0"/>
              <a:pPr/>
              <a:t>7/11/2015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rtlCol="0"/>
          <a:lstStyle/>
          <a:p>
            <a:fld id="{1D8BD707-D9CF-40AE-B4C6-C98DA3205C09}" type="datetimeFigureOut">
              <a:rPr lang="en-US" smtClean="0"/>
              <a:pPr/>
              <a:t>7/11/2015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24800" cy="792162"/>
          </a:xfrm>
          <a:prstGeom prst="rect">
            <a:avLst/>
          </a:prstGeom>
        </p:spPr>
        <p:txBody>
          <a:bodyPr vert="horz" anchor="ctr" anchorCtr="1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95400"/>
            <a:ext cx="7924800" cy="51785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483194" y="6172200"/>
            <a:ext cx="526694" cy="552651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000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8483139" y="6289965"/>
            <a:ext cx="53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5B77D36F-9883-46BD-B382-AD309B12512B}" type="slidenum">
              <a:rPr lang="en-US" sz="1400" smtClean="0">
                <a:solidFill>
                  <a:schemeClr val="bg1"/>
                </a:solidFill>
              </a:rPr>
              <a:pPr algn="ctr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ma"/><Relationship Id="rId2" Type="http://schemas.microsoft.com/office/2007/relationships/media" Target="../media/media10.wma"/><Relationship Id="rId1" Type="http://schemas.openxmlformats.org/officeDocument/2006/relationships/tags" Target="../tags/tag7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wma"/><Relationship Id="rId7" Type="http://schemas.openxmlformats.org/officeDocument/2006/relationships/image" Target="../media/image2.png"/><Relationship Id="rId2" Type="http://schemas.microsoft.com/office/2007/relationships/media" Target="../media/media11.wma"/><Relationship Id="rId1" Type="http://schemas.openxmlformats.org/officeDocument/2006/relationships/tags" Target="../tags/tag8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wma"/><Relationship Id="rId7" Type="http://schemas.openxmlformats.org/officeDocument/2006/relationships/image" Target="../media/image2.png"/><Relationship Id="rId2" Type="http://schemas.microsoft.com/office/2007/relationships/media" Target="../media/media12.wma"/><Relationship Id="rId1" Type="http://schemas.openxmlformats.org/officeDocument/2006/relationships/tags" Target="../tags/tag9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3.wma"/><Relationship Id="rId7" Type="http://schemas.openxmlformats.org/officeDocument/2006/relationships/image" Target="../media/image10.jpeg"/><Relationship Id="rId2" Type="http://schemas.microsoft.com/office/2007/relationships/media" Target="../media/media13.wma"/><Relationship Id="rId1" Type="http://schemas.openxmlformats.org/officeDocument/2006/relationships/tags" Target="../tags/tag10.xml"/><Relationship Id="rId6" Type="http://schemas.openxmlformats.org/officeDocument/2006/relationships/image" Target="../media/image5.png"/><Relationship Id="rId5" Type="http://schemas.openxmlformats.org/officeDocument/2006/relationships/image" Target="../media/image9.jpe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wma"/><Relationship Id="rId1" Type="http://schemas.microsoft.com/office/2007/relationships/media" Target="../media/media15.wma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wma"/><Relationship Id="rId7" Type="http://schemas.openxmlformats.org/officeDocument/2006/relationships/image" Target="../media/image2.png"/><Relationship Id="rId2" Type="http://schemas.microsoft.com/office/2007/relationships/media" Target="../media/media16.wma"/><Relationship Id="rId1" Type="http://schemas.openxmlformats.org/officeDocument/2006/relationships/tags" Target="../tags/tag1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ma"/><Relationship Id="rId1" Type="http://schemas.microsoft.com/office/2007/relationships/media" Target="../media/media17.wma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media18.wma"/><Relationship Id="rId2" Type="http://schemas.microsoft.com/office/2007/relationships/media" Target="../media/media18.wma"/><Relationship Id="rId1" Type="http://schemas.openxmlformats.org/officeDocument/2006/relationships/tags" Target="../tags/tag12.xml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media19.wma"/><Relationship Id="rId2" Type="http://schemas.microsoft.com/office/2007/relationships/media" Target="../media/media19.wma"/><Relationship Id="rId1" Type="http://schemas.openxmlformats.org/officeDocument/2006/relationships/tags" Target="../tags/tag13.xml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2" Type="http://schemas.microsoft.com/office/2007/relationships/media" Target="../media/media2.wma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audio" Target="../media/media20.wma"/><Relationship Id="rId2" Type="http://schemas.microsoft.com/office/2007/relationships/media" Target="../media/media20.wma"/><Relationship Id="rId1" Type="http://schemas.openxmlformats.org/officeDocument/2006/relationships/tags" Target="../tags/tag14.xml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audio" Target="../media/media21.wma"/><Relationship Id="rId7" Type="http://schemas.openxmlformats.org/officeDocument/2006/relationships/image" Target="../media/image2.png"/><Relationship Id="rId2" Type="http://schemas.microsoft.com/office/2007/relationships/media" Target="../media/media21.wma"/><Relationship Id="rId1" Type="http://schemas.openxmlformats.org/officeDocument/2006/relationships/tags" Target="../tags/tag15.xml"/><Relationship Id="rId6" Type="http://schemas.openxmlformats.org/officeDocument/2006/relationships/image" Target="../media/image12.png"/><Relationship Id="rId5" Type="http://schemas.openxmlformats.org/officeDocument/2006/relationships/image" Target="../media/image13.png"/><Relationship Id="rId4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2.wma"/><Relationship Id="rId2" Type="http://schemas.microsoft.com/office/2007/relationships/media" Target="../media/media22.wma"/><Relationship Id="rId1" Type="http://schemas.openxmlformats.org/officeDocument/2006/relationships/tags" Target="../tags/tag16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23.wma"/><Relationship Id="rId7" Type="http://schemas.openxmlformats.org/officeDocument/2006/relationships/image" Target="../media/image18.png"/><Relationship Id="rId2" Type="http://schemas.microsoft.com/office/2007/relationships/media" Target="../media/media23.wma"/><Relationship Id="rId1" Type="http://schemas.openxmlformats.org/officeDocument/2006/relationships/tags" Target="../tags/tag1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wma"/><Relationship Id="rId1" Type="http://schemas.microsoft.com/office/2007/relationships/media" Target="../media/media24.wma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audio" Target="../media/media25.wma"/><Relationship Id="rId2" Type="http://schemas.microsoft.com/office/2007/relationships/media" Target="../media/media25.wma"/><Relationship Id="rId1" Type="http://schemas.openxmlformats.org/officeDocument/2006/relationships/tags" Target="../tags/tag18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wma"/><Relationship Id="rId1" Type="http://schemas.microsoft.com/office/2007/relationships/media" Target="../media/media26.wma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wma"/><Relationship Id="rId1" Type="http://schemas.microsoft.com/office/2007/relationships/media" Target="../media/media27.wma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audio" Target="../media/media28.wma"/><Relationship Id="rId2" Type="http://schemas.microsoft.com/office/2007/relationships/media" Target="../media/media28.wma"/><Relationship Id="rId1" Type="http://schemas.openxmlformats.org/officeDocument/2006/relationships/tags" Target="../tags/tag19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wma"/><Relationship Id="rId1" Type="http://schemas.microsoft.com/office/2007/relationships/media" Target="../media/media29.wm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30.wma"/><Relationship Id="rId7" Type="http://schemas.openxmlformats.org/officeDocument/2006/relationships/image" Target="../media/image18.png"/><Relationship Id="rId2" Type="http://schemas.microsoft.com/office/2007/relationships/media" Target="../media/media30.wma"/><Relationship Id="rId1" Type="http://schemas.openxmlformats.org/officeDocument/2006/relationships/tags" Target="../tags/tag20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wma"/><Relationship Id="rId1" Type="http://schemas.microsoft.com/office/2007/relationships/media" Target="../media/media31.wma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audio" Target="../media/media32.wma"/><Relationship Id="rId2" Type="http://schemas.microsoft.com/office/2007/relationships/media" Target="../media/media32.wma"/><Relationship Id="rId1" Type="http://schemas.openxmlformats.org/officeDocument/2006/relationships/tags" Target="../tags/tag2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3.wma"/><Relationship Id="rId1" Type="http://schemas.microsoft.com/office/2007/relationships/media" Target="../media/media33.wma"/><Relationship Id="rId6" Type="http://schemas.openxmlformats.org/officeDocument/2006/relationships/image" Target="../media/image2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4.wma"/><Relationship Id="rId1" Type="http://schemas.microsoft.com/office/2007/relationships/media" Target="../media/media34.wma"/><Relationship Id="rId6" Type="http://schemas.openxmlformats.org/officeDocument/2006/relationships/image" Target="../media/image2.png"/><Relationship Id="rId5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35.wma"/><Relationship Id="rId1" Type="http://schemas.microsoft.com/office/2007/relationships/media" Target="../media/media35.wma"/><Relationship Id="rId6" Type="http://schemas.openxmlformats.org/officeDocument/2006/relationships/image" Target="../media/image20.png"/><Relationship Id="rId5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audio" Target="../media/media36.wma"/><Relationship Id="rId2" Type="http://schemas.microsoft.com/office/2007/relationships/media" Target="../media/media36.wma"/><Relationship Id="rId1" Type="http://schemas.openxmlformats.org/officeDocument/2006/relationships/tags" Target="../tags/tag22.xml"/><Relationship Id="rId6" Type="http://schemas.openxmlformats.org/officeDocument/2006/relationships/image" Target="../media/image2.png"/><Relationship Id="rId5" Type="http://schemas.openxmlformats.org/officeDocument/2006/relationships/image" Target="../media/image18.png"/><Relationship Id="rId4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audio" Target="../media/media37.wma"/><Relationship Id="rId2" Type="http://schemas.microsoft.com/office/2007/relationships/media" Target="../media/media37.wma"/><Relationship Id="rId1" Type="http://schemas.openxmlformats.org/officeDocument/2006/relationships/tags" Target="../tags/tag23.xml"/><Relationship Id="rId6" Type="http://schemas.openxmlformats.org/officeDocument/2006/relationships/image" Target="../media/image2.png"/><Relationship Id="rId5" Type="http://schemas.openxmlformats.org/officeDocument/2006/relationships/image" Target="../media/image18.png"/><Relationship Id="rId4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audio" Target="../media/media38.wma"/><Relationship Id="rId2" Type="http://schemas.microsoft.com/office/2007/relationships/media" Target="../media/media38.wma"/><Relationship Id="rId1" Type="http://schemas.openxmlformats.org/officeDocument/2006/relationships/tags" Target="../tags/tag24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audio" Target="../media/media39.wma"/><Relationship Id="rId2" Type="http://schemas.microsoft.com/office/2007/relationships/media" Target="../media/media39.wma"/><Relationship Id="rId1" Type="http://schemas.openxmlformats.org/officeDocument/2006/relationships/tags" Target="../tags/tag25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audio" Target="../media/media40.wma"/><Relationship Id="rId2" Type="http://schemas.microsoft.com/office/2007/relationships/media" Target="../media/media40.wma"/><Relationship Id="rId1" Type="http://schemas.openxmlformats.org/officeDocument/2006/relationships/tags" Target="../tags/tag26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audio" Target="../media/media41.wma"/><Relationship Id="rId2" Type="http://schemas.microsoft.com/office/2007/relationships/media" Target="../media/media41.wma"/><Relationship Id="rId1" Type="http://schemas.openxmlformats.org/officeDocument/2006/relationships/tags" Target="../tags/tag27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2.wma"/><Relationship Id="rId1" Type="http://schemas.microsoft.com/office/2007/relationships/media" Target="../media/media42.wma"/><Relationship Id="rId6" Type="http://schemas.openxmlformats.org/officeDocument/2006/relationships/image" Target="../media/image2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audio" Target="../media/media43.wma"/><Relationship Id="rId2" Type="http://schemas.microsoft.com/office/2007/relationships/media" Target="../media/media43.wma"/><Relationship Id="rId1" Type="http://schemas.openxmlformats.org/officeDocument/2006/relationships/tags" Target="../tags/tag28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4.wma"/><Relationship Id="rId2" Type="http://schemas.microsoft.com/office/2007/relationships/media" Target="../media/media44.wma"/><Relationship Id="rId1" Type="http://schemas.openxmlformats.org/officeDocument/2006/relationships/tags" Target="../tags/tag29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audio" Target="../media/media45.wma"/><Relationship Id="rId2" Type="http://schemas.microsoft.com/office/2007/relationships/media" Target="../media/media45.wma"/><Relationship Id="rId1" Type="http://schemas.openxmlformats.org/officeDocument/2006/relationships/tags" Target="../tags/tag30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audio" Target="../media/media46.wma"/><Relationship Id="rId2" Type="http://schemas.microsoft.com/office/2007/relationships/media" Target="../media/media46.wma"/><Relationship Id="rId1" Type="http://schemas.openxmlformats.org/officeDocument/2006/relationships/tags" Target="../tags/tag3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audio" Target="../media/media47.wma"/><Relationship Id="rId7" Type="http://schemas.openxmlformats.org/officeDocument/2006/relationships/diagramQuickStyle" Target="../diagrams/quickStyle2.xml"/><Relationship Id="rId2" Type="http://schemas.microsoft.com/office/2007/relationships/media" Target="../media/media47.wma"/><Relationship Id="rId1" Type="http://schemas.openxmlformats.org/officeDocument/2006/relationships/tags" Target="../tags/tag3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2.xml"/><Relationship Id="rId9" Type="http://schemas.microsoft.com/office/2007/relationships/diagramDrawing" Target="../diagrams/drawing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audio" Target="../media/media48.wma"/><Relationship Id="rId2" Type="http://schemas.microsoft.com/office/2007/relationships/media" Target="../media/media48.wma"/><Relationship Id="rId1" Type="http://schemas.openxmlformats.org/officeDocument/2006/relationships/tags" Target="../tags/tag33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audio" Target="../media/media49.wma"/><Relationship Id="rId2" Type="http://schemas.microsoft.com/office/2007/relationships/media" Target="../media/media49.wma"/><Relationship Id="rId1" Type="http://schemas.openxmlformats.org/officeDocument/2006/relationships/tags" Target="../tags/tag34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audio" Target="../media/media50.wma"/><Relationship Id="rId2" Type="http://schemas.microsoft.com/office/2007/relationships/media" Target="../media/media50.wma"/><Relationship Id="rId1" Type="http://schemas.openxmlformats.org/officeDocument/2006/relationships/tags" Target="../tags/tag35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audio" Target="../media/media51.wma"/><Relationship Id="rId2" Type="http://schemas.microsoft.com/office/2007/relationships/media" Target="../media/media51.wma"/><Relationship Id="rId1" Type="http://schemas.openxmlformats.org/officeDocument/2006/relationships/tags" Target="../tags/tag36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2.wma"/><Relationship Id="rId1" Type="http://schemas.microsoft.com/office/2007/relationships/media" Target="../media/media52.wma"/><Relationship Id="rId4" Type="http://schemas.openxmlformats.org/officeDocument/2006/relationships/image" Target="../media/image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3.wma"/><Relationship Id="rId1" Type="http://schemas.microsoft.com/office/2007/relationships/media" Target="../media/media53.wma"/><Relationship Id="rId4" Type="http://schemas.openxmlformats.org/officeDocument/2006/relationships/image" Target="../media/image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4.wma"/><Relationship Id="rId1" Type="http://schemas.microsoft.com/office/2007/relationships/media" Target="../media/media54.wma"/><Relationship Id="rId4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5.wma"/><Relationship Id="rId1" Type="http://schemas.microsoft.com/office/2007/relationships/media" Target="../media/media55.wma"/><Relationship Id="rId4" Type="http://schemas.openxmlformats.org/officeDocument/2006/relationships/image" Target="../media/image2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6.wma"/><Relationship Id="rId1" Type="http://schemas.microsoft.com/office/2007/relationships/media" Target="../media/media56.wma"/><Relationship Id="rId5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audio" Target="../media/media57.wma"/><Relationship Id="rId7" Type="http://schemas.openxmlformats.org/officeDocument/2006/relationships/image" Target="../media/image2.png"/><Relationship Id="rId2" Type="http://schemas.microsoft.com/office/2007/relationships/media" Target="../media/media57.wma"/><Relationship Id="rId1" Type="http://schemas.openxmlformats.org/officeDocument/2006/relationships/tags" Target="../tags/tag3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8.wma"/><Relationship Id="rId1" Type="http://schemas.microsoft.com/office/2007/relationships/media" Target="../media/media58.wma"/><Relationship Id="rId5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audio" Target="../media/media59.wma"/><Relationship Id="rId2" Type="http://schemas.microsoft.com/office/2007/relationships/media" Target="../media/media59.wma"/><Relationship Id="rId1" Type="http://schemas.openxmlformats.org/officeDocument/2006/relationships/tags" Target="../tags/tag38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2" Type="http://schemas.microsoft.com/office/2007/relationships/media" Target="../media/media6.wma"/><Relationship Id="rId1" Type="http://schemas.openxmlformats.org/officeDocument/2006/relationships/tags" Target="../tags/tag4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0.wma"/><Relationship Id="rId1" Type="http://schemas.microsoft.com/office/2007/relationships/media" Target="../media/media60.wma"/><Relationship Id="rId4" Type="http://schemas.openxmlformats.org/officeDocument/2006/relationships/image" Target="../media/image2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audio" Target="../media/media61.wma"/><Relationship Id="rId2" Type="http://schemas.microsoft.com/office/2007/relationships/media" Target="../media/media61.wma"/><Relationship Id="rId1" Type="http://schemas.openxmlformats.org/officeDocument/2006/relationships/tags" Target="../tags/tag39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2.wma"/><Relationship Id="rId1" Type="http://schemas.microsoft.com/office/2007/relationships/media" Target="../media/media62.wma"/><Relationship Id="rId4" Type="http://schemas.openxmlformats.org/officeDocument/2006/relationships/image" Target="../media/image2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3.wma"/><Relationship Id="rId1" Type="http://schemas.microsoft.com/office/2007/relationships/media" Target="../media/media63.wma"/><Relationship Id="rId4" Type="http://schemas.openxmlformats.org/officeDocument/2006/relationships/image" Target="../media/image11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audio" Target="../media/media64.WAV"/><Relationship Id="rId2" Type="http://schemas.microsoft.com/office/2007/relationships/media" Target="../media/media64.WAV"/><Relationship Id="rId1" Type="http://schemas.openxmlformats.org/officeDocument/2006/relationships/tags" Target="../tags/tag40.xml"/><Relationship Id="rId5" Type="http://schemas.openxmlformats.org/officeDocument/2006/relationships/image" Target="../media/image21.png"/><Relationship Id="rId4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audio" Target="../media/media65.WAV"/><Relationship Id="rId2" Type="http://schemas.microsoft.com/office/2007/relationships/media" Target="../media/media65.WAV"/><Relationship Id="rId1" Type="http://schemas.openxmlformats.org/officeDocument/2006/relationships/tags" Target="../tags/tag41.xml"/><Relationship Id="rId5" Type="http://schemas.openxmlformats.org/officeDocument/2006/relationships/image" Target="../media/image21.png"/><Relationship Id="rId4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6.WAV"/><Relationship Id="rId2" Type="http://schemas.microsoft.com/office/2007/relationships/media" Target="../media/media66.WAV"/><Relationship Id="rId1" Type="http://schemas.openxmlformats.org/officeDocument/2006/relationships/tags" Target="../tags/tag42.xml"/><Relationship Id="rId5" Type="http://schemas.openxmlformats.org/officeDocument/2006/relationships/image" Target="../media/image21.png"/><Relationship Id="rId4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67.WAV"/><Relationship Id="rId1" Type="http://schemas.microsoft.com/office/2007/relationships/media" Target="../media/media67.WAV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21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audio" Target="../media/media68.WAV"/><Relationship Id="rId2" Type="http://schemas.microsoft.com/office/2007/relationships/media" Target="../media/media68.WAV"/><Relationship Id="rId1" Type="http://schemas.openxmlformats.org/officeDocument/2006/relationships/tags" Target="../tags/tag43.xml"/><Relationship Id="rId5" Type="http://schemas.openxmlformats.org/officeDocument/2006/relationships/image" Target="../media/image21.png"/><Relationship Id="rId4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9.WAV"/><Relationship Id="rId1" Type="http://schemas.microsoft.com/office/2007/relationships/media" Target="../media/media69.WAV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0.WAV"/><Relationship Id="rId1" Type="http://schemas.microsoft.com/office/2007/relationships/media" Target="../media/media70.WAV"/><Relationship Id="rId4" Type="http://schemas.openxmlformats.org/officeDocument/2006/relationships/image" Target="../media/image21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1.WAV"/><Relationship Id="rId1" Type="http://schemas.microsoft.com/office/2007/relationships/media" Target="../media/media71.WAV"/><Relationship Id="rId4" Type="http://schemas.openxmlformats.org/officeDocument/2006/relationships/image" Target="../media/image21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2.WAV"/><Relationship Id="rId1" Type="http://schemas.microsoft.com/office/2007/relationships/media" Target="../media/media72.WAV"/><Relationship Id="rId4" Type="http://schemas.openxmlformats.org/officeDocument/2006/relationships/image" Target="../media/image21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3.WAV"/><Relationship Id="rId1" Type="http://schemas.microsoft.com/office/2007/relationships/media" Target="../media/media73.WAV"/><Relationship Id="rId5" Type="http://schemas.openxmlformats.org/officeDocument/2006/relationships/image" Target="../media/image21.png"/><Relationship Id="rId4" Type="http://schemas.openxmlformats.org/officeDocument/2006/relationships/image" Target="../media/image16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audio" Target="../media/media74.WAV"/><Relationship Id="rId7" Type="http://schemas.openxmlformats.org/officeDocument/2006/relationships/image" Target="../media/image21.png"/><Relationship Id="rId2" Type="http://schemas.microsoft.com/office/2007/relationships/media" Target="../media/media74.WAV"/><Relationship Id="rId1" Type="http://schemas.openxmlformats.org/officeDocument/2006/relationships/tags" Target="../tags/tag4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5.WAV"/><Relationship Id="rId1" Type="http://schemas.microsoft.com/office/2007/relationships/media" Target="../media/media75.WAV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6.WAV"/><Relationship Id="rId1" Type="http://schemas.microsoft.com/office/2007/relationships/media" Target="../media/media76.WAV"/><Relationship Id="rId4" Type="http://schemas.openxmlformats.org/officeDocument/2006/relationships/image" Target="../media/image21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7.WAV"/><Relationship Id="rId2" Type="http://schemas.microsoft.com/office/2007/relationships/media" Target="../media/media77.WAV"/><Relationship Id="rId1" Type="http://schemas.openxmlformats.org/officeDocument/2006/relationships/tags" Target="../tags/tag45.xml"/><Relationship Id="rId5" Type="http://schemas.openxmlformats.org/officeDocument/2006/relationships/image" Target="../media/image22.png"/><Relationship Id="rId4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audio" Target="../media/media78.WAV"/><Relationship Id="rId2" Type="http://schemas.microsoft.com/office/2007/relationships/media" Target="../media/media78.WAV"/><Relationship Id="rId1" Type="http://schemas.openxmlformats.org/officeDocument/2006/relationships/tags" Target="../tags/tag46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audio" Target="../media/media79.WAV"/><Relationship Id="rId2" Type="http://schemas.microsoft.com/office/2007/relationships/media" Target="../media/media79.WAV"/><Relationship Id="rId1" Type="http://schemas.openxmlformats.org/officeDocument/2006/relationships/tags" Target="../tags/tag47.xml"/><Relationship Id="rId6" Type="http://schemas.openxmlformats.org/officeDocument/2006/relationships/image" Target="../media/image21.png"/><Relationship Id="rId5" Type="http://schemas.openxmlformats.org/officeDocument/2006/relationships/image" Target="../media/image23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ma"/><Relationship Id="rId7" Type="http://schemas.openxmlformats.org/officeDocument/2006/relationships/image" Target="../media/image2.png"/><Relationship Id="rId2" Type="http://schemas.microsoft.com/office/2007/relationships/media" Target="../media/media8.wma"/><Relationship Id="rId1" Type="http://schemas.openxmlformats.org/officeDocument/2006/relationships/tags" Target="../tags/tag5.xml"/><Relationship Id="rId6" Type="http://schemas.openxmlformats.org/officeDocument/2006/relationships/image" Target="../media/image4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0.WAV"/><Relationship Id="rId1" Type="http://schemas.microsoft.com/office/2007/relationships/media" Target="../media/media80.WAV"/><Relationship Id="rId4" Type="http://schemas.openxmlformats.org/officeDocument/2006/relationships/image" Target="../media/image21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1.WAV"/><Relationship Id="rId1" Type="http://schemas.microsoft.com/office/2007/relationships/media" Target="../media/media81.WAV"/><Relationship Id="rId4" Type="http://schemas.openxmlformats.org/officeDocument/2006/relationships/image" Target="../media/image21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audio" Target="../media/media82.WAV"/><Relationship Id="rId2" Type="http://schemas.microsoft.com/office/2007/relationships/media" Target="../media/media82.WAV"/><Relationship Id="rId1" Type="http://schemas.openxmlformats.org/officeDocument/2006/relationships/tags" Target="../tags/tag48.xml"/><Relationship Id="rId5" Type="http://schemas.openxmlformats.org/officeDocument/2006/relationships/image" Target="../media/image21.png"/><Relationship Id="rId4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audio" Target="../media/media83.WAV"/><Relationship Id="rId2" Type="http://schemas.microsoft.com/office/2007/relationships/media" Target="../media/media83.WAV"/><Relationship Id="rId1" Type="http://schemas.openxmlformats.org/officeDocument/2006/relationships/tags" Target="../tags/tag49.xml"/><Relationship Id="rId5" Type="http://schemas.openxmlformats.org/officeDocument/2006/relationships/image" Target="../media/image21.png"/><Relationship Id="rId4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4.WAV"/><Relationship Id="rId1" Type="http://schemas.microsoft.com/office/2007/relationships/media" Target="../media/media84.WAV"/><Relationship Id="rId4" Type="http://schemas.openxmlformats.org/officeDocument/2006/relationships/image" Target="../media/image21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5.WAV"/><Relationship Id="rId1" Type="http://schemas.microsoft.com/office/2007/relationships/media" Target="../media/media85.WAV"/><Relationship Id="rId4" Type="http://schemas.openxmlformats.org/officeDocument/2006/relationships/image" Target="../media/image21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6.WAV"/><Relationship Id="rId1" Type="http://schemas.microsoft.com/office/2007/relationships/media" Target="../media/media86.WAV"/><Relationship Id="rId4" Type="http://schemas.openxmlformats.org/officeDocument/2006/relationships/image" Target="../media/image21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audio" Target="../media/media87.WAV"/><Relationship Id="rId2" Type="http://schemas.microsoft.com/office/2007/relationships/media" Target="../media/media87.WAV"/><Relationship Id="rId1" Type="http://schemas.openxmlformats.org/officeDocument/2006/relationships/tags" Target="../tags/tag50.xml"/><Relationship Id="rId5" Type="http://schemas.openxmlformats.org/officeDocument/2006/relationships/image" Target="../media/image21.png"/><Relationship Id="rId4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8.WAV"/><Relationship Id="rId2" Type="http://schemas.microsoft.com/office/2007/relationships/media" Target="../media/media88.WAV"/><Relationship Id="rId1" Type="http://schemas.openxmlformats.org/officeDocument/2006/relationships/tags" Target="../tags/tag51.xml"/><Relationship Id="rId5" Type="http://schemas.openxmlformats.org/officeDocument/2006/relationships/image" Target="../media/image21.png"/><Relationship Id="rId4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audio" Target="../media/media89.WAV"/><Relationship Id="rId2" Type="http://schemas.microsoft.com/office/2007/relationships/media" Target="../media/media89.WAV"/><Relationship Id="rId1" Type="http://schemas.openxmlformats.org/officeDocument/2006/relationships/tags" Target="../tags/tag52.xml"/><Relationship Id="rId5" Type="http://schemas.openxmlformats.org/officeDocument/2006/relationships/image" Target="../media/image21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ma"/><Relationship Id="rId2" Type="http://schemas.microsoft.com/office/2007/relationships/media" Target="../media/media9.wma"/><Relationship Id="rId1" Type="http://schemas.openxmlformats.org/officeDocument/2006/relationships/tags" Target="../tags/tag6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audio" Target="../media/media90.WAV"/><Relationship Id="rId2" Type="http://schemas.microsoft.com/office/2007/relationships/media" Target="../media/media90.WAV"/><Relationship Id="rId1" Type="http://schemas.openxmlformats.org/officeDocument/2006/relationships/tags" Target="../tags/tag53.xml"/><Relationship Id="rId5" Type="http://schemas.openxmlformats.org/officeDocument/2006/relationships/image" Target="../media/image21.png"/><Relationship Id="rId4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audio" Target="../media/media91.WAV"/><Relationship Id="rId2" Type="http://schemas.microsoft.com/office/2007/relationships/media" Target="../media/media91.WAV"/><Relationship Id="rId1" Type="http://schemas.openxmlformats.org/officeDocument/2006/relationships/tags" Target="../tags/tag54.xml"/><Relationship Id="rId5" Type="http://schemas.openxmlformats.org/officeDocument/2006/relationships/image" Target="../media/image21.png"/><Relationship Id="rId4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audio" Target="../media/media92.WAV"/><Relationship Id="rId2" Type="http://schemas.microsoft.com/office/2007/relationships/media" Target="../media/media92.WAV"/><Relationship Id="rId1" Type="http://schemas.openxmlformats.org/officeDocument/2006/relationships/tags" Target="../tags/tag55.xml"/><Relationship Id="rId5" Type="http://schemas.openxmlformats.org/officeDocument/2006/relationships/image" Target="../media/image21.png"/><Relationship Id="rId4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3.WAV"/><Relationship Id="rId1" Type="http://schemas.microsoft.com/office/2007/relationships/media" Target="../media/media93.WAV"/><Relationship Id="rId4" Type="http://schemas.openxmlformats.org/officeDocument/2006/relationships/image" Target="../media/image21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audio" Target="../media/media94.WAV"/><Relationship Id="rId2" Type="http://schemas.microsoft.com/office/2007/relationships/media" Target="../media/media94.WAV"/><Relationship Id="rId1" Type="http://schemas.openxmlformats.org/officeDocument/2006/relationships/tags" Target="../tags/tag56.xml"/><Relationship Id="rId5" Type="http://schemas.openxmlformats.org/officeDocument/2006/relationships/image" Target="../media/image21.png"/><Relationship Id="rId4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audio" Target="../media/media95.WAV"/><Relationship Id="rId2" Type="http://schemas.microsoft.com/office/2007/relationships/media" Target="../media/media95.WAV"/><Relationship Id="rId1" Type="http://schemas.openxmlformats.org/officeDocument/2006/relationships/tags" Target="../tags/tag57.xml"/><Relationship Id="rId5" Type="http://schemas.openxmlformats.org/officeDocument/2006/relationships/image" Target="../media/image21.png"/><Relationship Id="rId4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2514600"/>
            <a:ext cx="6172200" cy="1894362"/>
          </a:xfrm>
        </p:spPr>
        <p:txBody>
          <a:bodyPr/>
          <a:lstStyle/>
          <a:p>
            <a:pPr algn="ctr"/>
            <a:r>
              <a:rPr lang="en-US" dirty="0" smtClean="0"/>
              <a:t>Comp 401</a:t>
            </a:r>
            <a:br>
              <a:rPr lang="en-US" dirty="0" smtClean="0"/>
            </a:br>
            <a:r>
              <a:rPr lang="en-US" dirty="0" smtClean="0"/>
              <a:t>Model-View-Controller</a:t>
            </a:r>
            <a:br>
              <a:rPr lang="en-US" dirty="0" smtClean="0"/>
            </a:br>
            <a:r>
              <a:rPr lang="en-US" dirty="0" smtClean="0"/>
              <a:t>(MVC)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257800"/>
            <a:ext cx="6172200" cy="1117122"/>
          </a:xfrm>
        </p:spPr>
        <p:txBody>
          <a:bodyPr/>
          <a:lstStyle/>
          <a:p>
            <a:r>
              <a:rPr lang="en-US" dirty="0" smtClean="0"/>
              <a:t>Instructor: Prasun Dewan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3298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MVC Motivation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676400" y="1492251"/>
            <a:ext cx="2514600" cy="11525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Object Semantics/Service</a:t>
            </a:r>
          </a:p>
        </p:txBody>
      </p:sp>
      <p:sp>
        <p:nvSpPr>
          <p:cNvPr id="4" name="Rectangle 3"/>
          <p:cNvSpPr/>
          <p:nvPr/>
        </p:nvSpPr>
        <p:spPr>
          <a:xfrm>
            <a:off x="1676400" y="2644777"/>
            <a:ext cx="2514600" cy="115252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Object User Interface</a:t>
            </a:r>
          </a:p>
        </p:txBody>
      </p:sp>
      <p:sp>
        <p:nvSpPr>
          <p:cNvPr id="5" name="Rectangle 4"/>
          <p:cNvSpPr/>
          <p:nvPr/>
        </p:nvSpPr>
        <p:spPr>
          <a:xfrm>
            <a:off x="4876800" y="1492251"/>
            <a:ext cx="2514600" cy="11525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Object Semantics/service</a:t>
            </a:r>
          </a:p>
        </p:txBody>
      </p:sp>
      <p:sp>
        <p:nvSpPr>
          <p:cNvPr id="6" name="Rectangle 5"/>
          <p:cNvSpPr/>
          <p:nvPr/>
        </p:nvSpPr>
        <p:spPr>
          <a:xfrm>
            <a:off x="4876800" y="2644777"/>
            <a:ext cx="2514600" cy="115252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Object User Interface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64999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6488"/>
    </mc:Choice>
    <mc:Fallback xmlns="">
      <p:transition spd="slow" advTm="3664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3" grpId="0" animBg="1"/>
      <p:bldP spid="4" grpId="0" animBg="1"/>
      <p:bldP spid="5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914400"/>
            <a:ext cx="7924800" cy="5178552"/>
          </a:xfrm>
        </p:spPr>
        <p:txBody>
          <a:bodyPr/>
          <a:lstStyle/>
          <a:p>
            <a:r>
              <a:rPr lang="en-US" dirty="0" smtClean="0"/>
              <a:t>How to reuse code among different interactive applications offering the same service?</a:t>
            </a:r>
          </a:p>
          <a:p>
            <a:r>
              <a:rPr lang="en-US" dirty="0" smtClean="0"/>
              <a:t>How to simultaneously create multiple user interfaces for same service?</a:t>
            </a:r>
          </a:p>
          <a:p>
            <a:pPr lvl="1"/>
            <a:r>
              <a:rPr lang="en-US" dirty="0" smtClean="0"/>
              <a:t>Normal vs. Slide sorter</a:t>
            </a:r>
          </a:p>
          <a:p>
            <a:pPr lvl="1"/>
            <a:r>
              <a:rPr lang="en-US" dirty="0" smtClean="0"/>
              <a:t>Shortcuts vs. menus vs. buttons</a:t>
            </a:r>
            <a:endParaRPr lang="en-US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 cstate="print"/>
          <a:srcRect l="781" t="19780" r="60156" b="36264"/>
          <a:stretch>
            <a:fillRect/>
          </a:stretch>
        </p:blipFill>
        <p:spPr bwMode="auto">
          <a:xfrm>
            <a:off x="228600" y="3657600"/>
            <a:ext cx="38100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 cstate="print"/>
          <a:srcRect l="21094" t="18681" r="41406" b="35165"/>
          <a:stretch>
            <a:fillRect/>
          </a:stretch>
        </p:blipFill>
        <p:spPr bwMode="auto">
          <a:xfrm>
            <a:off x="5257800" y="3657600"/>
            <a:ext cx="3657600" cy="32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7766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914400"/>
            <a:ext cx="7924800" cy="2362200"/>
          </a:xfrm>
        </p:spPr>
        <p:txBody>
          <a:bodyPr/>
          <a:lstStyle/>
          <a:p>
            <a:r>
              <a:rPr lang="en-US" dirty="0" smtClean="0"/>
              <a:t>How to simultaneously create multiple user interfaces for same service on different computers?</a:t>
            </a:r>
          </a:p>
          <a:p>
            <a:pPr lvl="1"/>
            <a:r>
              <a:rPr lang="en-US" dirty="0" smtClean="0"/>
              <a:t>Facebook, email</a:t>
            </a:r>
          </a:p>
          <a:p>
            <a:pPr>
              <a:buNone/>
            </a:pPr>
            <a:endParaRPr lang="en-US" dirty="0"/>
          </a:p>
        </p:txBody>
      </p:sp>
      <p:pic>
        <p:nvPicPr>
          <p:cNvPr id="1026" name="Picture 2" descr="http://9.mshcdn.com/wp-content/gallery/fb-history/facebook-2009-640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270"/>
          <a:stretch/>
        </p:blipFill>
        <p:spPr bwMode="auto">
          <a:xfrm>
            <a:off x="1066800" y="2286000"/>
            <a:ext cx="5095163" cy="2700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https://encrypted-tbn3.gstatic.com/images?q=tbn:ANd9GcQFigAc8hMmqu-jB_JaWTolMwSc4h2TkHllAJghLzSo4Tv42uYn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643" y="5017056"/>
            <a:ext cx="2657475" cy="172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79957353"/>
      </p:ext>
    </p:extLst>
  </p:cSld>
  <p:clrMapOvr>
    <a:masterClrMapping/>
  </p:clrMapOvr>
  <p:transition advTm="3481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914400"/>
            <a:ext cx="7772400" cy="12192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How to simultaneously create distributed user interfaces </a:t>
            </a:r>
          </a:p>
          <a:p>
            <a:pPr lvl="1"/>
            <a:r>
              <a:rPr lang="en-US" dirty="0" smtClean="0"/>
              <a:t>multiple complete user interfaces for different users on different computers</a:t>
            </a:r>
          </a:p>
          <a:p>
            <a:pPr lvl="1"/>
            <a:r>
              <a:rPr lang="en-US" dirty="0" smtClean="0"/>
              <a:t>Single user-interface on large computer controlled by multiple mobile devices</a:t>
            </a:r>
          </a:p>
          <a:p>
            <a:pPr>
              <a:buNone/>
            </a:pPr>
            <a:endParaRPr lang="en-US" dirty="0"/>
          </a:p>
        </p:txBody>
      </p:sp>
      <p:pic>
        <p:nvPicPr>
          <p:cNvPr id="2050" name="Picture 2" descr="https://encrypted-tbn2.gstatic.com/images?q=tbn:ANd9GcQn6y5fiL0eMKCOkfdnVTY_Qra5UBRkPFKE-P7pzqHapnf7Q3K29w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209800"/>
            <a:ext cx="3276600" cy="2200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s://encrypted-tbn2.gstatic.com/images?q=tbn:ANd9GcQn6y5fiL0eMKCOkfdnVTY_Qra5UBRkPFKE-P7pzqHapnf7Q3K29w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2209800"/>
            <a:ext cx="3299437" cy="2215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6" cstate="print"/>
          <a:srcRect l="781" t="19780" r="60156" b="36264"/>
          <a:stretch>
            <a:fillRect/>
          </a:stretch>
        </p:blipFill>
        <p:spPr bwMode="auto">
          <a:xfrm>
            <a:off x="838200" y="4648200"/>
            <a:ext cx="2514600" cy="20116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0114" name="Picture 2" descr="https://encrypted-tbn0.gstatic.com/images?q=tbn:ANd9GcTEH3YBTC6SWFTL8ZcKRxBs2xd7PfCdYaQPDW-O5-6gQN6QwhiTWw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105400" y="5029200"/>
            <a:ext cx="1295399" cy="970299"/>
          </a:xfrm>
          <a:prstGeom prst="rect">
            <a:avLst/>
          </a:prstGeom>
          <a:noFill/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68632815"/>
      </p:ext>
    </p:extLst>
  </p:cSld>
  <p:clrMapOvr>
    <a:masterClrMapping/>
  </p:clrMapOvr>
  <p:transition advTm="15412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Counter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244647260"/>
              </p:ext>
            </p:extLst>
          </p:nvPr>
        </p:nvGraphicFramePr>
        <p:xfrm>
          <a:off x="457200" y="1295400"/>
          <a:ext cx="7924800" cy="5178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5552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Console Input and Output</a:t>
            </a:r>
            <a:endParaRPr 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219200" y="1905000"/>
            <a:ext cx="6710890" cy="1776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342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Console Input and </a:t>
            </a:r>
            <a:r>
              <a:rPr lang="en-US" dirty="0" err="1" smtClean="0"/>
              <a:t>JOption</a:t>
            </a:r>
            <a:r>
              <a:rPr lang="en-US" dirty="0" smtClean="0"/>
              <a:t> Output</a:t>
            </a:r>
            <a:endParaRPr lang="en-US" dirty="0"/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371600" y="4267200"/>
            <a:ext cx="6248400" cy="2384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295400" y="1447800"/>
            <a:ext cx="6200503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6306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Console </a:t>
            </a:r>
            <a:r>
              <a:rPr lang="en-US" dirty="0" err="1" smtClean="0"/>
              <a:t>Input,Output</a:t>
            </a:r>
            <a:r>
              <a:rPr lang="en-US" dirty="0" smtClean="0"/>
              <a:t> and </a:t>
            </a:r>
            <a:r>
              <a:rPr lang="en-US" dirty="0" err="1" smtClean="0"/>
              <a:t>JOption</a:t>
            </a:r>
            <a:r>
              <a:rPr lang="en-US" dirty="0" smtClean="0"/>
              <a:t> Output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371600" y="2362200"/>
            <a:ext cx="6224127" cy="25899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3649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Monolithic Console UI IMPLEMENTATION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85800" y="1143000"/>
            <a:ext cx="7620000" cy="35814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class</a:t>
            </a:r>
            <a:r>
              <a:rPr lang="en-US" dirty="0" smtClean="0"/>
              <a:t> </a:t>
            </a:r>
            <a:r>
              <a:rPr lang="en-US" dirty="0" err="1" smtClean="0"/>
              <a:t>MonolithicConsoleUI</a:t>
            </a:r>
            <a:r>
              <a:rPr lang="en-US" dirty="0" smtClean="0"/>
              <a:t> {</a:t>
            </a:r>
          </a:p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static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main(String[] </a:t>
            </a:r>
            <a:r>
              <a:rPr lang="en-US" dirty="0" err="1" smtClean="0"/>
              <a:t>args</a:t>
            </a:r>
            <a:r>
              <a:rPr lang="en-US" dirty="0" smtClean="0"/>
              <a:t>) {</a:t>
            </a:r>
          </a:p>
          <a:p>
            <a:r>
              <a:rPr lang="en-US" b="1" dirty="0" smtClean="0"/>
              <a:t>	</a:t>
            </a:r>
            <a:r>
              <a:rPr lang="en-US" b="1" dirty="0" err="1" smtClean="0"/>
              <a:t>int</a:t>
            </a:r>
            <a:r>
              <a:rPr lang="en-US" dirty="0" smtClean="0"/>
              <a:t> counter = 0;</a:t>
            </a:r>
          </a:p>
          <a:p>
            <a:r>
              <a:rPr lang="en-US" b="1" dirty="0" smtClean="0"/>
              <a:t>	while</a:t>
            </a:r>
            <a:r>
              <a:rPr lang="en-US" dirty="0" smtClean="0"/>
              <a:t> (</a:t>
            </a:r>
            <a:r>
              <a:rPr lang="en-US" b="1" dirty="0" smtClean="0"/>
              <a:t>true</a:t>
            </a:r>
            <a:r>
              <a:rPr lang="en-US" dirty="0" smtClean="0"/>
              <a:t>) {</a:t>
            </a:r>
          </a:p>
          <a:p>
            <a:r>
              <a:rPr lang="en-US" dirty="0" smtClean="0"/>
              <a:t>		</a:t>
            </a:r>
            <a:r>
              <a:rPr lang="en-US" dirty="0" err="1" smtClean="0"/>
              <a:t>System.out.println</a:t>
            </a:r>
            <a:r>
              <a:rPr lang="en-US" dirty="0" smtClean="0"/>
              <a:t>("Counter: " + counter);</a:t>
            </a:r>
          </a:p>
          <a:p>
            <a:r>
              <a:rPr lang="en-US" b="1" dirty="0" smtClean="0"/>
              <a:t>		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nextInput</a:t>
            </a:r>
            <a:r>
              <a:rPr lang="en-US" dirty="0" smtClean="0"/>
              <a:t> = </a:t>
            </a:r>
            <a:r>
              <a:rPr lang="en-US" dirty="0" err="1" smtClean="0"/>
              <a:t>Console.readInt</a:t>
            </a:r>
            <a:r>
              <a:rPr lang="en-US" dirty="0" smtClean="0"/>
              <a:t>();</a:t>
            </a:r>
          </a:p>
          <a:p>
            <a:r>
              <a:rPr lang="en-US" b="1" dirty="0" smtClean="0"/>
              <a:t>		if</a:t>
            </a:r>
            <a:r>
              <a:rPr lang="en-US" dirty="0" smtClean="0"/>
              <a:t> (</a:t>
            </a:r>
            <a:r>
              <a:rPr lang="en-US" dirty="0" err="1" smtClean="0"/>
              <a:t>nextInput</a:t>
            </a:r>
            <a:r>
              <a:rPr lang="en-US" dirty="0" smtClean="0"/>
              <a:t> == 0) </a:t>
            </a:r>
            <a:r>
              <a:rPr lang="en-US" b="1" dirty="0" smtClean="0"/>
              <a:t>break</a:t>
            </a:r>
            <a:r>
              <a:rPr lang="en-US" dirty="0" smtClean="0"/>
              <a:t>;</a:t>
            </a:r>
          </a:p>
          <a:p>
            <a:r>
              <a:rPr lang="en-US" dirty="0" smtClean="0"/>
              <a:t>		counter += </a:t>
            </a:r>
            <a:r>
              <a:rPr lang="en-US" dirty="0" err="1" smtClean="0"/>
              <a:t>nextInput</a:t>
            </a:r>
            <a:r>
              <a:rPr lang="en-US" dirty="0" smtClean="0"/>
              <a:t>;</a:t>
            </a:r>
          </a:p>
          <a:p>
            <a:r>
              <a:rPr lang="en-US" dirty="0" smtClean="0"/>
              <a:t>	}</a:t>
            </a:r>
          </a:p>
          <a:p>
            <a:r>
              <a:rPr lang="en-US" dirty="0" smtClean="0"/>
              <a:t>    }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219200" y="4800600"/>
            <a:ext cx="6710890" cy="1776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6237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Monolithic Console UI IMPLEMENTATION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85800" y="1143000"/>
            <a:ext cx="7620000" cy="35814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class</a:t>
            </a:r>
            <a:r>
              <a:rPr lang="en-US" dirty="0" smtClean="0"/>
              <a:t> </a:t>
            </a:r>
            <a:r>
              <a:rPr lang="en-US" dirty="0" err="1" smtClean="0"/>
              <a:t>MonolithicConsoleUI</a:t>
            </a:r>
            <a:r>
              <a:rPr lang="en-US" dirty="0" smtClean="0"/>
              <a:t> {</a:t>
            </a:r>
          </a:p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static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main(String[] </a:t>
            </a:r>
            <a:r>
              <a:rPr lang="en-US" dirty="0" err="1" smtClean="0"/>
              <a:t>args</a:t>
            </a:r>
            <a:r>
              <a:rPr lang="en-US" dirty="0" smtClean="0"/>
              <a:t>) {</a:t>
            </a:r>
          </a:p>
          <a:p>
            <a:r>
              <a:rPr lang="en-US" b="1" dirty="0" smtClean="0"/>
              <a:t>	</a:t>
            </a:r>
            <a:r>
              <a:rPr lang="en-US" b="1" dirty="0" err="1" smtClean="0"/>
              <a:t>int</a:t>
            </a:r>
            <a:r>
              <a:rPr lang="en-US" dirty="0" smtClean="0"/>
              <a:t> counter = 0;</a:t>
            </a:r>
          </a:p>
          <a:p>
            <a:r>
              <a:rPr lang="en-US" b="1" dirty="0" smtClean="0"/>
              <a:t>	while</a:t>
            </a:r>
            <a:r>
              <a:rPr lang="en-US" dirty="0" smtClean="0"/>
              <a:t> (</a:t>
            </a:r>
            <a:r>
              <a:rPr lang="en-US" b="1" dirty="0" smtClean="0"/>
              <a:t>true</a:t>
            </a:r>
            <a:r>
              <a:rPr lang="en-US" dirty="0" smtClean="0"/>
              <a:t>) {</a:t>
            </a:r>
          </a:p>
          <a:p>
            <a:r>
              <a:rPr lang="en-US" dirty="0" smtClean="0"/>
              <a:t>		</a:t>
            </a:r>
            <a:r>
              <a:rPr lang="en-US" dirty="0" err="1" smtClean="0"/>
              <a:t>System.out.println</a:t>
            </a:r>
            <a:r>
              <a:rPr lang="en-US" dirty="0" smtClean="0"/>
              <a:t>("Counter: " + counter);</a:t>
            </a:r>
          </a:p>
          <a:p>
            <a:r>
              <a:rPr lang="en-US" b="1" dirty="0" smtClean="0"/>
              <a:t>		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nextInput</a:t>
            </a:r>
            <a:r>
              <a:rPr lang="en-US" dirty="0" smtClean="0"/>
              <a:t> = </a:t>
            </a:r>
            <a:r>
              <a:rPr lang="en-US" dirty="0" err="1" smtClean="0"/>
              <a:t>Console.readInt</a:t>
            </a:r>
            <a:r>
              <a:rPr lang="en-US" dirty="0" smtClean="0"/>
              <a:t>();</a:t>
            </a:r>
          </a:p>
          <a:p>
            <a:r>
              <a:rPr lang="en-US" b="1" dirty="0" smtClean="0"/>
              <a:t>		if</a:t>
            </a:r>
            <a:r>
              <a:rPr lang="en-US" dirty="0" smtClean="0"/>
              <a:t> (</a:t>
            </a:r>
            <a:r>
              <a:rPr lang="en-US" dirty="0" err="1" smtClean="0"/>
              <a:t>nextInput</a:t>
            </a:r>
            <a:r>
              <a:rPr lang="en-US" dirty="0" smtClean="0"/>
              <a:t> == 0) </a:t>
            </a:r>
            <a:r>
              <a:rPr lang="en-US" b="1" dirty="0" smtClean="0"/>
              <a:t>break</a:t>
            </a:r>
            <a:r>
              <a:rPr lang="en-US" dirty="0" smtClean="0"/>
              <a:t>;</a:t>
            </a:r>
          </a:p>
          <a:p>
            <a:r>
              <a:rPr lang="en-US" dirty="0" smtClean="0"/>
              <a:t>		counter += </a:t>
            </a:r>
            <a:r>
              <a:rPr lang="en-US" dirty="0" err="1" smtClean="0"/>
              <a:t>nextInput</a:t>
            </a:r>
            <a:r>
              <a:rPr lang="en-US" dirty="0" smtClean="0"/>
              <a:t>;</a:t>
            </a:r>
          </a:p>
          <a:p>
            <a:r>
              <a:rPr lang="en-US" dirty="0" smtClean="0"/>
              <a:t>	}</a:t>
            </a:r>
          </a:p>
          <a:p>
            <a:r>
              <a:rPr lang="en-US" dirty="0" smtClean="0"/>
              <a:t>    }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371600" y="4267200"/>
            <a:ext cx="6248400" cy="2384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237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Prerequisites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Interfaces</a:t>
            </a:r>
          </a:p>
          <a:p>
            <a:r>
              <a:rPr lang="en-US" dirty="0" smtClean="0"/>
              <a:t>Main Console Input</a:t>
            </a:r>
          </a:p>
          <a:p>
            <a:r>
              <a:rPr lang="en-US" dirty="0" smtClean="0"/>
              <a:t>Inheritance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67337035"/>
      </p:ext>
    </p:extLst>
  </p:cSld>
  <p:clrMapOvr>
    <a:masterClrMapping/>
  </p:clrMapOvr>
  <p:transition advTm="195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85800" y="1295400"/>
            <a:ext cx="7620000" cy="3810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import </a:t>
            </a:r>
            <a:r>
              <a:rPr lang="en-US" dirty="0" err="1" smtClean="0"/>
              <a:t>javax.swing.JOptionPane</a:t>
            </a:r>
            <a:r>
              <a:rPr lang="en-US" dirty="0" smtClean="0"/>
              <a:t>;</a:t>
            </a:r>
            <a:endParaRPr lang="en-US" b="1" dirty="0" smtClean="0"/>
          </a:p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class</a:t>
            </a:r>
            <a:r>
              <a:rPr lang="en-US" dirty="0" smtClean="0"/>
              <a:t> </a:t>
            </a:r>
            <a:r>
              <a:rPr lang="en-US" dirty="0" err="1" smtClean="0"/>
              <a:t>ConsoleUI</a:t>
            </a:r>
            <a:r>
              <a:rPr lang="en-US" dirty="0" smtClean="0"/>
              <a:t> {</a:t>
            </a:r>
          </a:p>
          <a:p>
            <a:r>
              <a:rPr lang="en-US" b="1" dirty="0" smtClean="0"/>
              <a:t>        public</a:t>
            </a:r>
            <a:r>
              <a:rPr lang="en-US" dirty="0" smtClean="0"/>
              <a:t> </a:t>
            </a:r>
            <a:r>
              <a:rPr lang="en-US" b="1" dirty="0" smtClean="0"/>
              <a:t>static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main(String[] </a:t>
            </a:r>
            <a:r>
              <a:rPr lang="en-US" dirty="0" err="1" smtClean="0"/>
              <a:t>args</a:t>
            </a:r>
            <a:r>
              <a:rPr lang="en-US" dirty="0" smtClean="0"/>
              <a:t>) {</a:t>
            </a:r>
          </a:p>
          <a:p>
            <a:r>
              <a:rPr lang="en-US" b="1" dirty="0" smtClean="0"/>
              <a:t>	</a:t>
            </a:r>
            <a:r>
              <a:rPr lang="en-US" b="1" dirty="0" err="1" smtClean="0"/>
              <a:t>int</a:t>
            </a:r>
            <a:r>
              <a:rPr lang="en-US" dirty="0" smtClean="0"/>
              <a:t> counter = 0;</a:t>
            </a:r>
          </a:p>
          <a:p>
            <a:r>
              <a:rPr lang="en-US" b="1" dirty="0" smtClean="0"/>
              <a:t>	while</a:t>
            </a:r>
            <a:r>
              <a:rPr lang="en-US" dirty="0" smtClean="0"/>
              <a:t> (</a:t>
            </a:r>
            <a:r>
              <a:rPr lang="en-US" b="1" dirty="0" smtClean="0"/>
              <a:t>true</a:t>
            </a:r>
            <a:r>
              <a:rPr lang="en-US" dirty="0" smtClean="0"/>
              <a:t>) {</a:t>
            </a:r>
          </a:p>
          <a:p>
            <a:r>
              <a:rPr lang="en-US" dirty="0" smtClean="0"/>
              <a:t>		</a:t>
            </a:r>
            <a:r>
              <a:rPr lang="en-US" dirty="0" err="1" smtClean="0"/>
              <a:t>JOptionPane.showMessageDialog</a:t>
            </a:r>
            <a:r>
              <a:rPr lang="en-US" dirty="0" smtClean="0"/>
              <a:t>(</a:t>
            </a:r>
          </a:p>
          <a:p>
            <a:r>
              <a:rPr lang="en-US" dirty="0" smtClean="0"/>
              <a:t>	          </a:t>
            </a:r>
            <a:r>
              <a:rPr lang="en-US" b="1" dirty="0" smtClean="0"/>
              <a:t>null</a:t>
            </a:r>
            <a:r>
              <a:rPr lang="en-US" dirty="0" smtClean="0"/>
              <a:t>, “Counter: ” + counter);</a:t>
            </a:r>
          </a:p>
          <a:p>
            <a:r>
              <a:rPr lang="en-US" b="1" dirty="0" smtClean="0"/>
              <a:t>		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nextInput</a:t>
            </a:r>
            <a:r>
              <a:rPr lang="en-US" dirty="0" smtClean="0"/>
              <a:t> = </a:t>
            </a:r>
            <a:r>
              <a:rPr lang="en-US" dirty="0" err="1" smtClean="0"/>
              <a:t>Console.readInt</a:t>
            </a:r>
            <a:r>
              <a:rPr lang="en-US" dirty="0" smtClean="0"/>
              <a:t>();</a:t>
            </a:r>
          </a:p>
          <a:p>
            <a:r>
              <a:rPr lang="en-US" b="1" dirty="0" smtClean="0"/>
              <a:t>		if</a:t>
            </a:r>
            <a:r>
              <a:rPr lang="en-US" dirty="0" smtClean="0"/>
              <a:t> (</a:t>
            </a:r>
            <a:r>
              <a:rPr lang="en-US" dirty="0" err="1" smtClean="0"/>
              <a:t>nextInput</a:t>
            </a:r>
            <a:r>
              <a:rPr lang="en-US" dirty="0" smtClean="0"/>
              <a:t> == 0) </a:t>
            </a:r>
            <a:r>
              <a:rPr lang="en-US" b="1" dirty="0" smtClean="0"/>
              <a:t>break</a:t>
            </a:r>
            <a:r>
              <a:rPr lang="en-US" dirty="0" smtClean="0"/>
              <a:t>;</a:t>
            </a:r>
          </a:p>
          <a:p>
            <a:r>
              <a:rPr lang="en-US" dirty="0" smtClean="0"/>
              <a:t>		counter += </a:t>
            </a:r>
            <a:r>
              <a:rPr lang="en-US" dirty="0" err="1" smtClean="0"/>
              <a:t>nextInput</a:t>
            </a:r>
            <a:r>
              <a:rPr lang="en-US" dirty="0" smtClean="0"/>
              <a:t>;</a:t>
            </a:r>
          </a:p>
          <a:p>
            <a:r>
              <a:rPr lang="en-US" dirty="0" smtClean="0"/>
              <a:t>	}</a:t>
            </a:r>
          </a:p>
          <a:p>
            <a:r>
              <a:rPr lang="en-US" dirty="0" smtClean="0"/>
              <a:t>    }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Monolithic Mixed UI Implementation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934200" y="2133600"/>
            <a:ext cx="2057400" cy="1295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Code duplication</a:t>
            </a:r>
            <a:endParaRPr lang="en-US" dirty="0"/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371600" y="4267200"/>
            <a:ext cx="6248400" cy="2384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Rectangle 7"/>
          <p:cNvSpPr/>
          <p:nvPr/>
        </p:nvSpPr>
        <p:spPr>
          <a:xfrm>
            <a:off x="2133600" y="2819400"/>
            <a:ext cx="4267200" cy="533400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85800" y="1295400"/>
            <a:ext cx="3733800" cy="457200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6063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85800" y="1295400"/>
            <a:ext cx="7620000" cy="3810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import </a:t>
            </a:r>
            <a:r>
              <a:rPr lang="en-US" dirty="0" err="1" smtClean="0"/>
              <a:t>javax.swing.JOptionPane</a:t>
            </a:r>
            <a:r>
              <a:rPr lang="en-US" dirty="0" smtClean="0"/>
              <a:t>;</a:t>
            </a:r>
            <a:endParaRPr lang="en-US" b="1" dirty="0" smtClean="0"/>
          </a:p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class</a:t>
            </a:r>
            <a:r>
              <a:rPr lang="en-US" dirty="0" smtClean="0"/>
              <a:t> </a:t>
            </a:r>
            <a:r>
              <a:rPr lang="en-US" dirty="0" err="1" smtClean="0"/>
              <a:t>ConsoleUI</a:t>
            </a:r>
            <a:r>
              <a:rPr lang="en-US" dirty="0" smtClean="0"/>
              <a:t> {</a:t>
            </a:r>
          </a:p>
          <a:p>
            <a:r>
              <a:rPr lang="en-US" b="1" dirty="0" smtClean="0"/>
              <a:t>        public</a:t>
            </a:r>
            <a:r>
              <a:rPr lang="en-US" dirty="0" smtClean="0"/>
              <a:t> </a:t>
            </a:r>
            <a:r>
              <a:rPr lang="en-US" b="1" dirty="0" smtClean="0"/>
              <a:t>static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main(String[] </a:t>
            </a:r>
            <a:r>
              <a:rPr lang="en-US" dirty="0" err="1" smtClean="0"/>
              <a:t>args</a:t>
            </a:r>
            <a:r>
              <a:rPr lang="en-US" dirty="0" smtClean="0"/>
              <a:t>) {</a:t>
            </a:r>
          </a:p>
          <a:p>
            <a:r>
              <a:rPr lang="en-US" b="1" dirty="0" smtClean="0"/>
              <a:t>	</a:t>
            </a:r>
            <a:r>
              <a:rPr lang="en-US" b="1" dirty="0" err="1" smtClean="0"/>
              <a:t>int</a:t>
            </a:r>
            <a:r>
              <a:rPr lang="en-US" dirty="0" smtClean="0"/>
              <a:t> counter = 0;</a:t>
            </a:r>
          </a:p>
          <a:p>
            <a:r>
              <a:rPr lang="en-US" b="1" dirty="0" smtClean="0"/>
              <a:t>	while</a:t>
            </a:r>
            <a:r>
              <a:rPr lang="en-US" dirty="0" smtClean="0"/>
              <a:t> (</a:t>
            </a:r>
            <a:r>
              <a:rPr lang="en-US" b="1" dirty="0" smtClean="0"/>
              <a:t>true</a:t>
            </a:r>
            <a:r>
              <a:rPr lang="en-US" dirty="0" smtClean="0"/>
              <a:t>) {</a:t>
            </a:r>
          </a:p>
          <a:p>
            <a:r>
              <a:rPr lang="en-US" dirty="0" smtClean="0"/>
              <a:t>		</a:t>
            </a:r>
            <a:r>
              <a:rPr lang="en-US" dirty="0" err="1" smtClean="0"/>
              <a:t>JOptionPane.showMessageDialog</a:t>
            </a:r>
            <a:r>
              <a:rPr lang="en-US" dirty="0" smtClean="0"/>
              <a:t>(</a:t>
            </a:r>
          </a:p>
          <a:p>
            <a:r>
              <a:rPr lang="en-US" dirty="0" smtClean="0"/>
              <a:t>	          </a:t>
            </a:r>
            <a:r>
              <a:rPr lang="en-US" b="1" dirty="0" smtClean="0"/>
              <a:t>null</a:t>
            </a:r>
            <a:r>
              <a:rPr lang="en-US" dirty="0" smtClean="0"/>
              <a:t>, “Counter: ” + counter);</a:t>
            </a:r>
          </a:p>
          <a:p>
            <a:r>
              <a:rPr lang="en-US" b="1" dirty="0" smtClean="0"/>
              <a:t>		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nextInput</a:t>
            </a:r>
            <a:r>
              <a:rPr lang="en-US" dirty="0" smtClean="0"/>
              <a:t> = </a:t>
            </a:r>
            <a:r>
              <a:rPr lang="en-US" dirty="0" err="1" smtClean="0"/>
              <a:t>Console.readInt</a:t>
            </a:r>
            <a:r>
              <a:rPr lang="en-US" dirty="0" smtClean="0"/>
              <a:t>();</a:t>
            </a:r>
          </a:p>
          <a:p>
            <a:r>
              <a:rPr lang="en-US" b="1" dirty="0" smtClean="0"/>
              <a:t>		if</a:t>
            </a:r>
            <a:r>
              <a:rPr lang="en-US" dirty="0" smtClean="0"/>
              <a:t> (</a:t>
            </a:r>
            <a:r>
              <a:rPr lang="en-US" dirty="0" err="1" smtClean="0"/>
              <a:t>nextInput</a:t>
            </a:r>
            <a:r>
              <a:rPr lang="en-US" dirty="0" smtClean="0"/>
              <a:t> == 0) </a:t>
            </a:r>
            <a:r>
              <a:rPr lang="en-US" b="1" dirty="0" smtClean="0"/>
              <a:t>break</a:t>
            </a:r>
            <a:r>
              <a:rPr lang="en-US" dirty="0" smtClean="0"/>
              <a:t>;</a:t>
            </a:r>
          </a:p>
          <a:p>
            <a:r>
              <a:rPr lang="en-US" dirty="0" smtClean="0"/>
              <a:t>		counter += </a:t>
            </a:r>
            <a:r>
              <a:rPr lang="en-US" dirty="0" err="1" smtClean="0"/>
              <a:t>nextInput</a:t>
            </a:r>
            <a:r>
              <a:rPr lang="en-US" dirty="0" smtClean="0"/>
              <a:t>;</a:t>
            </a:r>
          </a:p>
          <a:p>
            <a:r>
              <a:rPr lang="en-US" dirty="0" smtClean="0"/>
              <a:t>	}</a:t>
            </a:r>
          </a:p>
          <a:p>
            <a:r>
              <a:rPr lang="en-US" dirty="0" smtClean="0"/>
              <a:t>    }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Multiple UIs?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553200" y="1981200"/>
            <a:ext cx="2438400" cy="1447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Cannot use both UIs simultaneously to update same counter</a:t>
            </a:r>
            <a:endParaRPr lang="en-US" dirty="0"/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371600" y="4267200"/>
            <a:ext cx="6248400" cy="2384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600200" y="3886200"/>
            <a:ext cx="6710890" cy="1776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46781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Counter Model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85800" y="1143000"/>
            <a:ext cx="7620000" cy="35814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class</a:t>
            </a:r>
            <a:r>
              <a:rPr lang="en-US" dirty="0" smtClean="0"/>
              <a:t> </a:t>
            </a:r>
            <a:r>
              <a:rPr lang="en-US" dirty="0" err="1" smtClean="0"/>
              <a:t>ACounter</a:t>
            </a:r>
            <a:r>
              <a:rPr lang="en-US" dirty="0" smtClean="0"/>
              <a:t> </a:t>
            </a:r>
            <a:r>
              <a:rPr lang="en-US" b="1" dirty="0" smtClean="0"/>
              <a:t>implements</a:t>
            </a:r>
            <a:r>
              <a:rPr lang="en-US" dirty="0" smtClean="0"/>
              <a:t> Counter {</a:t>
            </a:r>
          </a:p>
          <a:p>
            <a:r>
              <a:rPr lang="en-US" dirty="0" smtClean="0"/>
              <a:t>	</a:t>
            </a:r>
            <a:r>
              <a:rPr lang="en-US" b="1" dirty="0" err="1" smtClean="0"/>
              <a:t>int</a:t>
            </a:r>
            <a:r>
              <a:rPr lang="en-US" dirty="0" smtClean="0"/>
              <a:t> counter = 0;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add (</a:t>
            </a:r>
            <a:r>
              <a:rPr lang="en-US" b="1" dirty="0" err="1" smtClean="0"/>
              <a:t>int</a:t>
            </a:r>
            <a:r>
              <a:rPr lang="en-US" dirty="0" smtClean="0"/>
              <a:t> amount) {</a:t>
            </a:r>
          </a:p>
          <a:p>
            <a:r>
              <a:rPr lang="en-US" dirty="0" smtClean="0"/>
              <a:t>		counter += amount;</a:t>
            </a:r>
          </a:p>
          <a:p>
            <a:r>
              <a:rPr lang="en-US" dirty="0" smtClean="0"/>
              <a:t>	}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getValue</a:t>
            </a:r>
            <a:r>
              <a:rPr lang="en-US" dirty="0" smtClean="0"/>
              <a:t>() {</a:t>
            </a:r>
          </a:p>
          <a:p>
            <a:r>
              <a:rPr lang="en-US" dirty="0" smtClean="0"/>
              <a:t>		</a:t>
            </a:r>
            <a:r>
              <a:rPr lang="en-US" b="1" dirty="0" smtClean="0"/>
              <a:t>return</a:t>
            </a:r>
            <a:r>
              <a:rPr lang="en-US" dirty="0" smtClean="0"/>
              <a:t> counter;</a:t>
            </a:r>
          </a:p>
          <a:p>
            <a:r>
              <a:rPr lang="en-US" dirty="0" smtClean="0"/>
              <a:t>	}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133600" y="4876800"/>
            <a:ext cx="4038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 input/output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93747658"/>
      </p:ext>
    </p:extLst>
  </p:cSld>
  <p:clrMapOvr>
    <a:masterClrMapping/>
  </p:clrMapOvr>
  <p:transition advTm="4371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Model/</a:t>
            </a:r>
            <a:r>
              <a:rPr lang="en-US" dirty="0" err="1" smtClean="0"/>
              <a:t>Interactor</a:t>
            </a:r>
            <a:r>
              <a:rPr lang="en-US" dirty="0" smtClean="0"/>
              <a:t>(Editor) Separation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99917" y="3124200"/>
            <a:ext cx="1381283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971800" y="4810125"/>
            <a:ext cx="2841111" cy="166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096000" y="2895600"/>
            <a:ext cx="2835275" cy="1809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Rectangle 6"/>
          <p:cNvSpPr/>
          <p:nvPr/>
        </p:nvSpPr>
        <p:spPr>
          <a:xfrm>
            <a:off x="3352800" y="1676400"/>
            <a:ext cx="2057400" cy="8382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Counter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04800" y="1676400"/>
            <a:ext cx="2057400" cy="8382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AConsoleUI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477000" y="1676400"/>
            <a:ext cx="2057400" cy="8382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AMultipleUI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352800" y="3429000"/>
            <a:ext cx="2057400" cy="8382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AMixedUI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9" idx="3"/>
            <a:endCxn id="7" idx="1"/>
          </p:cNvCxnSpPr>
          <p:nvPr/>
        </p:nvCxnSpPr>
        <p:spPr>
          <a:xfrm>
            <a:off x="2362200" y="2095500"/>
            <a:ext cx="990600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11" idx="0"/>
            <a:endCxn id="7" idx="2"/>
          </p:cNvCxnSpPr>
          <p:nvPr/>
        </p:nvCxnSpPr>
        <p:spPr>
          <a:xfrm rot="5400000" flipH="1" flipV="1">
            <a:off x="3924300" y="2971800"/>
            <a:ext cx="914400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0" idx="1"/>
            <a:endCxn id="7" idx="3"/>
          </p:cNvCxnSpPr>
          <p:nvPr/>
        </p:nvCxnSpPr>
        <p:spPr>
          <a:xfrm rot="10800000">
            <a:off x="5410200" y="2095500"/>
            <a:ext cx="1066800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657600" y="1219200"/>
            <a:ext cx="1524000" cy="381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096000" y="4953000"/>
            <a:ext cx="2590800" cy="1066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has no UI code and only semantics!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609600" y="1219200"/>
            <a:ext cx="1524000" cy="381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Interactor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6781800" y="1219200"/>
            <a:ext cx="1524000" cy="381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Interactor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3276600" y="4343400"/>
            <a:ext cx="236220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Interactor</a:t>
            </a:r>
            <a:r>
              <a:rPr lang="en-US" dirty="0" smtClean="0"/>
              <a:t> or Editor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228600" y="5334000"/>
            <a:ext cx="5334000" cy="1066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static void </a:t>
            </a:r>
            <a:r>
              <a:rPr lang="en-US" dirty="0" smtClean="0"/>
              <a:t>main (String </a:t>
            </a:r>
            <a:r>
              <a:rPr lang="en-US" dirty="0" err="1" smtClean="0"/>
              <a:t>args</a:t>
            </a:r>
            <a:r>
              <a:rPr lang="en-US" dirty="0" smtClean="0"/>
              <a:t>[]) {</a:t>
            </a:r>
          </a:p>
          <a:p>
            <a:r>
              <a:rPr lang="en-US" dirty="0" smtClean="0"/>
              <a:t>      (</a:t>
            </a:r>
            <a:r>
              <a:rPr lang="en-US" b="1" dirty="0" smtClean="0"/>
              <a:t>new </a:t>
            </a:r>
            <a:r>
              <a:rPr lang="en-US" dirty="0" err="1" smtClean="0"/>
              <a:t>AConsoleUI</a:t>
            </a:r>
            <a:r>
              <a:rPr lang="en-US" dirty="0" smtClean="0"/>
              <a:t>()).edit (</a:t>
            </a:r>
            <a:r>
              <a:rPr lang="en-US" b="1" dirty="0" smtClean="0"/>
              <a:t>new</a:t>
            </a:r>
            <a:r>
              <a:rPr lang="en-US" dirty="0" smtClean="0"/>
              <a:t> </a:t>
            </a:r>
            <a:r>
              <a:rPr lang="en-US" dirty="0" err="1" smtClean="0"/>
              <a:t>ACounter</a:t>
            </a:r>
            <a:r>
              <a:rPr lang="en-US" dirty="0" smtClean="0"/>
              <a:t>());</a:t>
            </a:r>
            <a:endParaRPr lang="en-US" b="1" dirty="0" smtClean="0"/>
          </a:p>
          <a:p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10017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" grpId="0" animBg="1"/>
      <p:bldP spid="9" grpId="0" animBg="1"/>
      <p:bldP spid="10" grpId="0" animBg="1"/>
      <p:bldP spid="11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1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Model?</a:t>
            </a:r>
            <a:endParaRPr lang="en-U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295400" y="1447800"/>
            <a:ext cx="6200503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251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Counter Model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85800" y="1143000"/>
            <a:ext cx="7620000" cy="35814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class</a:t>
            </a:r>
            <a:r>
              <a:rPr lang="en-US" dirty="0" smtClean="0"/>
              <a:t> </a:t>
            </a:r>
            <a:r>
              <a:rPr lang="en-US" dirty="0" err="1" smtClean="0"/>
              <a:t>ACounter</a:t>
            </a:r>
            <a:r>
              <a:rPr lang="en-US" dirty="0" smtClean="0"/>
              <a:t> </a:t>
            </a:r>
            <a:r>
              <a:rPr lang="en-US" b="1" dirty="0" smtClean="0"/>
              <a:t>implements</a:t>
            </a:r>
            <a:r>
              <a:rPr lang="en-US" dirty="0" smtClean="0"/>
              <a:t> Counter {</a:t>
            </a:r>
          </a:p>
          <a:p>
            <a:r>
              <a:rPr lang="en-US" dirty="0" smtClean="0"/>
              <a:t>	</a:t>
            </a:r>
            <a:r>
              <a:rPr lang="en-US" b="1" dirty="0" err="1" smtClean="0"/>
              <a:t>int</a:t>
            </a:r>
            <a:r>
              <a:rPr lang="en-US" dirty="0" smtClean="0"/>
              <a:t> counter = 0;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add (</a:t>
            </a:r>
            <a:r>
              <a:rPr lang="en-US" b="1" dirty="0" err="1" smtClean="0"/>
              <a:t>int</a:t>
            </a:r>
            <a:r>
              <a:rPr lang="en-US" dirty="0" smtClean="0"/>
              <a:t> amount) {</a:t>
            </a:r>
          </a:p>
          <a:p>
            <a:r>
              <a:rPr lang="en-US" dirty="0" smtClean="0"/>
              <a:t>		counter += amount;</a:t>
            </a:r>
          </a:p>
          <a:p>
            <a:r>
              <a:rPr lang="en-US" dirty="0" smtClean="0"/>
              <a:t>	}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getValue</a:t>
            </a:r>
            <a:r>
              <a:rPr lang="en-US" dirty="0" smtClean="0"/>
              <a:t>() {</a:t>
            </a:r>
          </a:p>
          <a:p>
            <a:r>
              <a:rPr lang="en-US" dirty="0" smtClean="0"/>
              <a:t>		</a:t>
            </a:r>
            <a:r>
              <a:rPr lang="en-US" b="1" dirty="0" smtClean="0"/>
              <a:t>return</a:t>
            </a:r>
            <a:r>
              <a:rPr lang="en-US" dirty="0" smtClean="0"/>
              <a:t> counter;</a:t>
            </a:r>
          </a:p>
          <a:p>
            <a:r>
              <a:rPr lang="en-US" dirty="0" smtClean="0"/>
              <a:t>	}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133600" y="4876800"/>
            <a:ext cx="40386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 input/output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32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Monolithic Console UI IMPLEMENTATION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85800" y="1143000"/>
            <a:ext cx="7620000" cy="35814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class</a:t>
            </a:r>
            <a:r>
              <a:rPr lang="en-US" dirty="0" smtClean="0"/>
              <a:t> </a:t>
            </a:r>
            <a:r>
              <a:rPr lang="en-US" dirty="0" err="1" smtClean="0"/>
              <a:t>ConsoleUI</a:t>
            </a:r>
            <a:r>
              <a:rPr lang="en-US" dirty="0" smtClean="0"/>
              <a:t> {</a:t>
            </a:r>
          </a:p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static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main(String[] </a:t>
            </a:r>
            <a:r>
              <a:rPr lang="en-US" dirty="0" err="1" smtClean="0"/>
              <a:t>args</a:t>
            </a:r>
            <a:r>
              <a:rPr lang="en-US" dirty="0" smtClean="0"/>
              <a:t>) {</a:t>
            </a:r>
          </a:p>
          <a:p>
            <a:r>
              <a:rPr lang="en-US" b="1" dirty="0" smtClean="0"/>
              <a:t>	</a:t>
            </a:r>
            <a:r>
              <a:rPr lang="en-US" b="1" dirty="0" err="1" smtClean="0"/>
              <a:t>int</a:t>
            </a:r>
            <a:r>
              <a:rPr lang="en-US" dirty="0" smtClean="0"/>
              <a:t> counter = 0;</a:t>
            </a:r>
          </a:p>
          <a:p>
            <a:r>
              <a:rPr lang="en-US" b="1" dirty="0" smtClean="0"/>
              <a:t>	while</a:t>
            </a:r>
            <a:r>
              <a:rPr lang="en-US" dirty="0" smtClean="0"/>
              <a:t> (</a:t>
            </a:r>
            <a:r>
              <a:rPr lang="en-US" b="1" dirty="0" smtClean="0"/>
              <a:t>true</a:t>
            </a:r>
            <a:r>
              <a:rPr lang="en-US" dirty="0" smtClean="0"/>
              <a:t>) {</a:t>
            </a:r>
          </a:p>
          <a:p>
            <a:r>
              <a:rPr lang="en-US" dirty="0" smtClean="0"/>
              <a:t>		</a:t>
            </a:r>
            <a:r>
              <a:rPr lang="en-US" dirty="0" err="1" smtClean="0"/>
              <a:t>System.out.println</a:t>
            </a:r>
            <a:r>
              <a:rPr lang="en-US" dirty="0" smtClean="0"/>
              <a:t>("Counter: " + counter);</a:t>
            </a:r>
          </a:p>
          <a:p>
            <a:r>
              <a:rPr lang="en-US" b="1" dirty="0" smtClean="0"/>
              <a:t>		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nextInput</a:t>
            </a:r>
            <a:r>
              <a:rPr lang="en-US" dirty="0" smtClean="0"/>
              <a:t> = </a:t>
            </a:r>
            <a:r>
              <a:rPr lang="en-US" dirty="0" err="1" smtClean="0"/>
              <a:t>Console.readInt</a:t>
            </a:r>
            <a:r>
              <a:rPr lang="en-US" dirty="0" smtClean="0"/>
              <a:t>();</a:t>
            </a:r>
          </a:p>
          <a:p>
            <a:r>
              <a:rPr lang="en-US" b="1" dirty="0" smtClean="0"/>
              <a:t>		if</a:t>
            </a:r>
            <a:r>
              <a:rPr lang="en-US" dirty="0" smtClean="0"/>
              <a:t> (</a:t>
            </a:r>
            <a:r>
              <a:rPr lang="en-US" dirty="0" err="1" smtClean="0"/>
              <a:t>nextInput</a:t>
            </a:r>
            <a:r>
              <a:rPr lang="en-US" dirty="0" smtClean="0"/>
              <a:t> == 0) </a:t>
            </a:r>
            <a:r>
              <a:rPr lang="en-US" b="1" dirty="0" smtClean="0"/>
              <a:t>break</a:t>
            </a:r>
            <a:r>
              <a:rPr lang="en-US" dirty="0" smtClean="0"/>
              <a:t>;</a:t>
            </a:r>
          </a:p>
          <a:p>
            <a:r>
              <a:rPr lang="en-US" dirty="0" smtClean="0"/>
              <a:t>		counter += </a:t>
            </a:r>
            <a:r>
              <a:rPr lang="en-US" dirty="0" err="1" smtClean="0"/>
              <a:t>nextInput</a:t>
            </a:r>
            <a:r>
              <a:rPr lang="en-US" dirty="0" smtClean="0"/>
              <a:t>;</a:t>
            </a:r>
          </a:p>
          <a:p>
            <a:r>
              <a:rPr lang="en-US" dirty="0" smtClean="0"/>
              <a:t>	}</a:t>
            </a:r>
          </a:p>
          <a:p>
            <a:r>
              <a:rPr lang="en-US" dirty="0" smtClean="0"/>
              <a:t>    }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676400" y="1981200"/>
            <a:ext cx="3048000" cy="30480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0" y="2514600"/>
            <a:ext cx="2667000" cy="30480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514600" y="3352800"/>
            <a:ext cx="2667000" cy="30480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4290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Console </a:t>
            </a:r>
            <a:r>
              <a:rPr lang="en-US" dirty="0" err="1" smtClean="0"/>
              <a:t>Interactor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85800" y="1143000"/>
            <a:ext cx="7620000" cy="35814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class</a:t>
            </a:r>
            <a:r>
              <a:rPr lang="en-US" dirty="0" smtClean="0"/>
              <a:t> </a:t>
            </a:r>
            <a:r>
              <a:rPr lang="en-US" dirty="0" err="1" smtClean="0"/>
              <a:t>AConsoleUIInteractor</a:t>
            </a:r>
            <a:r>
              <a:rPr lang="en-US" dirty="0" smtClean="0"/>
              <a:t> </a:t>
            </a:r>
            <a:r>
              <a:rPr lang="en-US" b="1" dirty="0" smtClean="0"/>
              <a:t>implements</a:t>
            </a:r>
            <a:r>
              <a:rPr lang="en-US" dirty="0" smtClean="0"/>
              <a:t> </a:t>
            </a:r>
            <a:r>
              <a:rPr lang="en-US" dirty="0" err="1" smtClean="0"/>
              <a:t>CounterInteractor</a:t>
            </a:r>
            <a:r>
              <a:rPr lang="en-US" dirty="0" smtClean="0"/>
              <a:t> {        </a:t>
            </a:r>
          </a:p>
          <a:p>
            <a:r>
              <a:rPr lang="en-US" dirty="0" smtClean="0"/>
              <a:t>        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edit (Counter </a:t>
            </a:r>
            <a:r>
              <a:rPr lang="en-US" dirty="0" err="1" smtClean="0"/>
              <a:t>counter</a:t>
            </a:r>
            <a:r>
              <a:rPr lang="en-US" dirty="0" smtClean="0"/>
              <a:t>) {</a:t>
            </a:r>
          </a:p>
          <a:p>
            <a:r>
              <a:rPr lang="en-US" b="1" dirty="0" smtClean="0"/>
              <a:t>	while</a:t>
            </a:r>
            <a:r>
              <a:rPr lang="en-US" dirty="0" smtClean="0"/>
              <a:t> (</a:t>
            </a:r>
            <a:r>
              <a:rPr lang="en-US" b="1" dirty="0" smtClean="0"/>
              <a:t>true</a:t>
            </a:r>
            <a:r>
              <a:rPr lang="en-US" dirty="0" smtClean="0"/>
              <a:t>) {</a:t>
            </a:r>
          </a:p>
          <a:p>
            <a:r>
              <a:rPr lang="en-US" dirty="0" smtClean="0"/>
              <a:t>	     </a:t>
            </a:r>
            <a:r>
              <a:rPr lang="en-US" dirty="0" err="1" smtClean="0"/>
              <a:t>System.out.println</a:t>
            </a:r>
            <a:r>
              <a:rPr lang="en-US" dirty="0" smtClean="0"/>
              <a:t>("Counter: " + </a:t>
            </a:r>
            <a:r>
              <a:rPr lang="en-US" dirty="0" err="1" smtClean="0"/>
              <a:t>counter.getValue</a:t>
            </a:r>
            <a:r>
              <a:rPr lang="en-US" dirty="0" smtClean="0"/>
              <a:t>());</a:t>
            </a:r>
          </a:p>
          <a:p>
            <a:r>
              <a:rPr lang="en-US" dirty="0" smtClean="0"/>
              <a:t>	    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nextInput</a:t>
            </a:r>
            <a:r>
              <a:rPr lang="en-US" dirty="0" smtClean="0"/>
              <a:t> = </a:t>
            </a:r>
            <a:r>
              <a:rPr lang="en-US" dirty="0" err="1" smtClean="0"/>
              <a:t>Console.readInt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	     </a:t>
            </a:r>
            <a:r>
              <a:rPr lang="en-US" b="1" dirty="0" smtClean="0"/>
              <a:t>if</a:t>
            </a:r>
            <a:r>
              <a:rPr lang="en-US" dirty="0" smtClean="0"/>
              <a:t> (</a:t>
            </a:r>
            <a:r>
              <a:rPr lang="en-US" dirty="0" err="1" smtClean="0"/>
              <a:t>nextInput</a:t>
            </a:r>
            <a:r>
              <a:rPr lang="en-US" dirty="0" smtClean="0"/>
              <a:t> == 0) </a:t>
            </a:r>
            <a:r>
              <a:rPr lang="en-US" b="1" dirty="0" smtClean="0"/>
              <a:t>return</a:t>
            </a:r>
            <a:r>
              <a:rPr lang="en-US" dirty="0" smtClean="0"/>
              <a:t>;</a:t>
            </a:r>
          </a:p>
          <a:p>
            <a:r>
              <a:rPr lang="en-US" dirty="0" smtClean="0"/>
              <a:t>	     </a:t>
            </a:r>
            <a:r>
              <a:rPr lang="en-US" dirty="0" err="1" smtClean="0"/>
              <a:t>counter.add</a:t>
            </a:r>
            <a:r>
              <a:rPr lang="en-US" dirty="0" smtClean="0"/>
              <a:t>(</a:t>
            </a:r>
            <a:r>
              <a:rPr lang="en-US" dirty="0" err="1" smtClean="0"/>
              <a:t>nextInput</a:t>
            </a:r>
            <a:r>
              <a:rPr lang="en-US" dirty="0" smtClean="0"/>
              <a:t>);</a:t>
            </a:r>
          </a:p>
          <a:p>
            <a:r>
              <a:rPr lang="en-US" dirty="0" smtClean="0"/>
              <a:t>	}</a:t>
            </a:r>
          </a:p>
          <a:p>
            <a:r>
              <a:rPr lang="en-US" dirty="0" smtClean="0"/>
              <a:t>      }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048000" y="1828800"/>
            <a:ext cx="2133600" cy="30480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410200" y="2438400"/>
            <a:ext cx="2209800" cy="22860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3540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 animBg="1"/>
      <p:bldP spid="1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Mixed </a:t>
            </a:r>
            <a:r>
              <a:rPr lang="en-US" dirty="0" err="1" smtClean="0"/>
              <a:t>Interactor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85800" y="1143000"/>
            <a:ext cx="7620000" cy="35814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class</a:t>
            </a:r>
            <a:r>
              <a:rPr lang="en-US" dirty="0" smtClean="0"/>
              <a:t> </a:t>
            </a:r>
            <a:r>
              <a:rPr lang="en-US" dirty="0" err="1" smtClean="0"/>
              <a:t>AMixedUIInteractor</a:t>
            </a:r>
            <a:r>
              <a:rPr lang="en-US" dirty="0" smtClean="0"/>
              <a:t> </a:t>
            </a:r>
            <a:r>
              <a:rPr lang="en-US" b="1" dirty="0" smtClean="0"/>
              <a:t>implements</a:t>
            </a:r>
            <a:r>
              <a:rPr lang="en-US" dirty="0" smtClean="0"/>
              <a:t> </a:t>
            </a:r>
            <a:r>
              <a:rPr lang="en-US" dirty="0" err="1"/>
              <a:t>CounterInteractor</a:t>
            </a:r>
            <a:r>
              <a:rPr lang="en-US" dirty="0"/>
              <a:t> {        </a:t>
            </a:r>
            <a:endParaRPr lang="en-US" dirty="0" smtClean="0"/>
          </a:p>
          <a:p>
            <a:r>
              <a:rPr lang="en-US" dirty="0" smtClean="0"/>
              <a:t>        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edit (Counter </a:t>
            </a:r>
            <a:r>
              <a:rPr lang="en-US" dirty="0" err="1" smtClean="0"/>
              <a:t>counter</a:t>
            </a:r>
            <a:r>
              <a:rPr lang="en-US" dirty="0" smtClean="0"/>
              <a:t>) {	</a:t>
            </a:r>
          </a:p>
          <a:p>
            <a:r>
              <a:rPr lang="en-US" b="1" dirty="0" smtClean="0"/>
              <a:t>	while</a:t>
            </a:r>
            <a:r>
              <a:rPr lang="en-US" dirty="0" smtClean="0"/>
              <a:t> (</a:t>
            </a:r>
            <a:r>
              <a:rPr lang="en-US" b="1" dirty="0" smtClean="0"/>
              <a:t>true</a:t>
            </a:r>
            <a:r>
              <a:rPr lang="en-US" dirty="0" smtClean="0"/>
              <a:t>) {</a:t>
            </a:r>
          </a:p>
          <a:p>
            <a:r>
              <a:rPr lang="en-US" dirty="0" smtClean="0"/>
              <a:t>	     </a:t>
            </a:r>
            <a:r>
              <a:rPr lang="en-US" dirty="0" err="1" smtClean="0"/>
              <a:t>JOptionPane.showMessageDialog</a:t>
            </a:r>
            <a:r>
              <a:rPr lang="en-US" dirty="0" smtClean="0"/>
              <a:t>(</a:t>
            </a:r>
            <a:r>
              <a:rPr lang="en-US" b="1" dirty="0" smtClean="0"/>
              <a:t>null</a:t>
            </a:r>
            <a:r>
              <a:rPr lang="en-US" sz="1600" dirty="0" smtClean="0"/>
              <a:t>, </a:t>
            </a:r>
          </a:p>
          <a:p>
            <a:r>
              <a:rPr lang="en-US" sz="1600" dirty="0" smtClean="0"/>
              <a:t>                             "</a:t>
            </a:r>
            <a:r>
              <a:rPr lang="en-US" dirty="0" smtClean="0"/>
              <a:t>Counter: " + </a:t>
            </a:r>
            <a:r>
              <a:rPr lang="en-US" dirty="0" err="1" smtClean="0"/>
              <a:t>counter.getValue</a:t>
            </a:r>
            <a:r>
              <a:rPr lang="en-US" dirty="0" smtClean="0"/>
              <a:t>());</a:t>
            </a:r>
          </a:p>
          <a:p>
            <a:r>
              <a:rPr lang="en-US" dirty="0" smtClean="0"/>
              <a:t>	    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nextInput</a:t>
            </a:r>
            <a:r>
              <a:rPr lang="en-US" dirty="0" smtClean="0"/>
              <a:t> = </a:t>
            </a:r>
            <a:r>
              <a:rPr lang="en-US" dirty="0" err="1" smtClean="0"/>
              <a:t>Console.readInt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	     </a:t>
            </a:r>
            <a:r>
              <a:rPr lang="en-US" b="1" dirty="0" smtClean="0"/>
              <a:t>if</a:t>
            </a:r>
            <a:r>
              <a:rPr lang="en-US" dirty="0" smtClean="0"/>
              <a:t> (</a:t>
            </a:r>
            <a:r>
              <a:rPr lang="en-US" dirty="0" err="1" smtClean="0"/>
              <a:t>nextInput</a:t>
            </a:r>
            <a:r>
              <a:rPr lang="en-US" dirty="0" smtClean="0"/>
              <a:t> == 0) </a:t>
            </a:r>
            <a:r>
              <a:rPr lang="en-US" b="1" dirty="0" smtClean="0"/>
              <a:t>break</a:t>
            </a:r>
            <a:r>
              <a:rPr lang="en-US" dirty="0" smtClean="0"/>
              <a:t>;</a:t>
            </a:r>
          </a:p>
          <a:p>
            <a:r>
              <a:rPr lang="en-US" dirty="0" smtClean="0"/>
              <a:t>	     </a:t>
            </a:r>
            <a:r>
              <a:rPr lang="en-US" dirty="0" err="1" smtClean="0"/>
              <a:t>counter.add</a:t>
            </a:r>
            <a:r>
              <a:rPr lang="en-US" dirty="0" smtClean="0"/>
              <a:t>(</a:t>
            </a:r>
            <a:r>
              <a:rPr lang="en-US" dirty="0" err="1" smtClean="0"/>
              <a:t>nextInput</a:t>
            </a:r>
            <a:r>
              <a:rPr lang="en-US" dirty="0" smtClean="0"/>
              <a:t>);</a:t>
            </a:r>
          </a:p>
          <a:p>
            <a:r>
              <a:rPr lang="en-US" dirty="0" smtClean="0"/>
              <a:t>	 }</a:t>
            </a:r>
          </a:p>
          <a:p>
            <a:r>
              <a:rPr lang="en-US" dirty="0" smtClean="0"/>
              <a:t>      }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791200" y="1752600"/>
            <a:ext cx="3124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Shared Model Code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124200" y="1676400"/>
            <a:ext cx="2133600" cy="30480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" name="Straight Arrow Connector 6"/>
          <p:cNvCxnSpPr>
            <a:stCxn id="5" idx="1"/>
            <a:endCxn id="6" idx="3"/>
          </p:cNvCxnSpPr>
          <p:nvPr/>
        </p:nvCxnSpPr>
        <p:spPr>
          <a:xfrm rot="10800000">
            <a:off x="5257800" y="1828800"/>
            <a:ext cx="533400" cy="152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5791200" y="3886200"/>
            <a:ext cx="3124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Input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981200" y="2819400"/>
            <a:ext cx="3657600" cy="76200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/>
          <p:cNvCxnSpPr>
            <a:stCxn id="8" idx="1"/>
            <a:endCxn id="9" idx="2"/>
          </p:cNvCxnSpPr>
          <p:nvPr/>
        </p:nvCxnSpPr>
        <p:spPr>
          <a:xfrm rot="10800000">
            <a:off x="3810000" y="3581400"/>
            <a:ext cx="1981200" cy="533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5791200" y="3276600"/>
            <a:ext cx="3124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Output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981200" y="2286000"/>
            <a:ext cx="4191000" cy="45720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Arrow Connector 12"/>
          <p:cNvCxnSpPr>
            <a:stCxn id="11" idx="1"/>
            <a:endCxn id="12" idx="2"/>
          </p:cNvCxnSpPr>
          <p:nvPr/>
        </p:nvCxnSpPr>
        <p:spPr>
          <a:xfrm rot="10800000">
            <a:off x="4076700" y="2743200"/>
            <a:ext cx="1714500" cy="762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1981200" y="5181600"/>
            <a:ext cx="2438400" cy="106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I/O Code is Duplicated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334000" y="5181600"/>
            <a:ext cx="2438400" cy="106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UI Implementation is now monolithic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36185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1" grpId="0" animBg="1"/>
      <p:bldP spid="12" grpId="0" animBg="1"/>
      <p:bldP spid="17" grpId="0" animBg="1"/>
      <p:bldP spid="1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UI </a:t>
            </a:r>
            <a:r>
              <a:rPr lang="en-US" dirty="0" err="1" smtClean="0"/>
              <a:t>Interactor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85800" y="1143000"/>
            <a:ext cx="7620000" cy="35814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class</a:t>
            </a:r>
            <a:r>
              <a:rPr lang="en-US" dirty="0" smtClean="0"/>
              <a:t> </a:t>
            </a:r>
            <a:r>
              <a:rPr lang="en-US" dirty="0" err="1" smtClean="0"/>
              <a:t>AMultipleUI</a:t>
            </a:r>
            <a:r>
              <a:rPr lang="en-US" dirty="0" smtClean="0"/>
              <a:t> </a:t>
            </a:r>
            <a:r>
              <a:rPr lang="en-US" b="1" dirty="0" smtClean="0"/>
              <a:t>implements</a:t>
            </a:r>
            <a:r>
              <a:rPr lang="en-US" dirty="0" smtClean="0"/>
              <a:t> </a:t>
            </a:r>
            <a:r>
              <a:rPr lang="en-US" dirty="0" err="1"/>
              <a:t>CounterInteractor</a:t>
            </a:r>
            <a:r>
              <a:rPr lang="en-US" dirty="0"/>
              <a:t> {        </a:t>
            </a:r>
            <a:endParaRPr lang="en-US" dirty="0" smtClean="0"/>
          </a:p>
          <a:p>
            <a:r>
              <a:rPr lang="en-US" dirty="0" smtClean="0"/>
              <a:t>        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edit (Counter </a:t>
            </a:r>
            <a:r>
              <a:rPr lang="en-US" dirty="0" err="1" smtClean="0"/>
              <a:t>counter</a:t>
            </a:r>
            <a:r>
              <a:rPr lang="en-US" dirty="0" smtClean="0"/>
              <a:t>) {</a:t>
            </a:r>
          </a:p>
          <a:p>
            <a:r>
              <a:rPr lang="en-US" b="1" dirty="0" smtClean="0"/>
              <a:t>	while</a:t>
            </a:r>
            <a:r>
              <a:rPr lang="en-US" dirty="0" smtClean="0"/>
              <a:t> (</a:t>
            </a:r>
            <a:r>
              <a:rPr lang="en-US" b="1" dirty="0" smtClean="0"/>
              <a:t>true</a:t>
            </a:r>
            <a:r>
              <a:rPr lang="en-US" dirty="0" smtClean="0"/>
              <a:t>) {</a:t>
            </a:r>
          </a:p>
          <a:p>
            <a:r>
              <a:rPr lang="en-US" dirty="0" smtClean="0"/>
              <a:t>	     </a:t>
            </a:r>
            <a:r>
              <a:rPr lang="en-US" dirty="0" err="1" smtClean="0"/>
              <a:t>System.out.println</a:t>
            </a:r>
            <a:r>
              <a:rPr lang="en-US" dirty="0" smtClean="0"/>
              <a:t>("Counter: " + </a:t>
            </a:r>
            <a:r>
              <a:rPr lang="en-US" dirty="0" err="1" smtClean="0"/>
              <a:t>counter.getValue</a:t>
            </a:r>
            <a:r>
              <a:rPr lang="en-US" dirty="0" smtClean="0"/>
              <a:t>());</a:t>
            </a:r>
          </a:p>
          <a:p>
            <a:r>
              <a:rPr lang="en-US" dirty="0" smtClean="0"/>
              <a:t>	     </a:t>
            </a:r>
            <a:r>
              <a:rPr lang="en-US" dirty="0" err="1" smtClean="0"/>
              <a:t>JOptionPane.showMessageDialog</a:t>
            </a:r>
            <a:r>
              <a:rPr lang="en-US" dirty="0" smtClean="0"/>
              <a:t>(null</a:t>
            </a:r>
            <a:r>
              <a:rPr lang="en-US" sz="1600" dirty="0" smtClean="0"/>
              <a:t>, </a:t>
            </a:r>
          </a:p>
          <a:p>
            <a:r>
              <a:rPr lang="en-US" sz="1600" dirty="0" smtClean="0"/>
              <a:t>                             "</a:t>
            </a:r>
            <a:r>
              <a:rPr lang="en-US" dirty="0" smtClean="0"/>
              <a:t>Counter: " + </a:t>
            </a:r>
            <a:r>
              <a:rPr lang="en-US" dirty="0" err="1" smtClean="0"/>
              <a:t>counter.getValue</a:t>
            </a:r>
            <a:r>
              <a:rPr lang="en-US" dirty="0" smtClean="0"/>
              <a:t>());</a:t>
            </a:r>
          </a:p>
          <a:p>
            <a:r>
              <a:rPr lang="en-US" dirty="0" smtClean="0"/>
              <a:t>	    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nextInput</a:t>
            </a:r>
            <a:r>
              <a:rPr lang="en-US" dirty="0" smtClean="0"/>
              <a:t> = </a:t>
            </a:r>
            <a:r>
              <a:rPr lang="en-US" dirty="0" err="1" smtClean="0"/>
              <a:t>Console.readInt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	     </a:t>
            </a:r>
            <a:r>
              <a:rPr lang="en-US" b="1" dirty="0" smtClean="0"/>
              <a:t>if</a:t>
            </a:r>
            <a:r>
              <a:rPr lang="en-US" dirty="0" smtClean="0"/>
              <a:t> (</a:t>
            </a:r>
            <a:r>
              <a:rPr lang="en-US" dirty="0" err="1" smtClean="0"/>
              <a:t>nextInput</a:t>
            </a:r>
            <a:r>
              <a:rPr lang="en-US" dirty="0" smtClean="0"/>
              <a:t> == 0) </a:t>
            </a:r>
            <a:r>
              <a:rPr lang="en-US" b="1" dirty="0" smtClean="0"/>
              <a:t>break</a:t>
            </a:r>
            <a:r>
              <a:rPr lang="en-US" dirty="0" smtClean="0"/>
              <a:t>;</a:t>
            </a:r>
          </a:p>
          <a:p>
            <a:r>
              <a:rPr lang="en-US" dirty="0" smtClean="0"/>
              <a:t>	     </a:t>
            </a:r>
            <a:r>
              <a:rPr lang="en-US" dirty="0" err="1" smtClean="0"/>
              <a:t>counter.add</a:t>
            </a:r>
            <a:r>
              <a:rPr lang="en-US" dirty="0" smtClean="0"/>
              <a:t>(</a:t>
            </a:r>
            <a:r>
              <a:rPr lang="en-US" dirty="0" err="1" smtClean="0"/>
              <a:t>nextInput</a:t>
            </a:r>
            <a:r>
              <a:rPr lang="en-US" dirty="0" smtClean="0"/>
              <a:t>);</a:t>
            </a:r>
          </a:p>
          <a:p>
            <a:r>
              <a:rPr lang="en-US" dirty="0" smtClean="0"/>
              <a:t>	  }</a:t>
            </a:r>
          </a:p>
          <a:p>
            <a:r>
              <a:rPr lang="en-US" dirty="0" smtClean="0"/>
              <a:t>      }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791200" y="1600200"/>
            <a:ext cx="3124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Shared Model Code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048000" y="1600200"/>
            <a:ext cx="2133600" cy="30480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" name="Straight Arrow Connector 6"/>
          <p:cNvCxnSpPr>
            <a:stCxn id="5" idx="1"/>
            <a:endCxn id="6" idx="3"/>
          </p:cNvCxnSpPr>
          <p:nvPr/>
        </p:nvCxnSpPr>
        <p:spPr>
          <a:xfrm rot="10800000">
            <a:off x="5181600" y="1752600"/>
            <a:ext cx="609600" cy="76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5791200" y="4038600"/>
            <a:ext cx="3124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Input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981200" y="2971800"/>
            <a:ext cx="3581400" cy="76200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/>
          <p:cNvCxnSpPr>
            <a:stCxn id="8" idx="1"/>
            <a:endCxn id="9" idx="3"/>
          </p:cNvCxnSpPr>
          <p:nvPr/>
        </p:nvCxnSpPr>
        <p:spPr>
          <a:xfrm rot="10800000">
            <a:off x="5562600" y="3352800"/>
            <a:ext cx="228600" cy="914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5791200" y="3352800"/>
            <a:ext cx="3124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Output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981200" y="2133600"/>
            <a:ext cx="5715000" cy="76200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Arrow Connector 12"/>
          <p:cNvCxnSpPr>
            <a:stCxn id="11" idx="1"/>
            <a:endCxn id="12" idx="2"/>
          </p:cNvCxnSpPr>
          <p:nvPr/>
        </p:nvCxnSpPr>
        <p:spPr>
          <a:xfrm rot="10800000">
            <a:off x="4838700" y="2895600"/>
            <a:ext cx="952500" cy="685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981200" y="5181600"/>
            <a:ext cx="2438400" cy="106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I/O Code is Duplicated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5334000" y="5181600"/>
            <a:ext cx="2438400" cy="106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UI Implementation is now monolithic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164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How to break up our program into multiple classes?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002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899"/>
    </mc:Choice>
    <mc:Fallback xmlns="">
      <p:transition spd="slow" advTm="958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Drawbacks of Monolithic UI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994242" y="1371600"/>
            <a:ext cx="1381283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296414" y="2743200"/>
            <a:ext cx="2841111" cy="166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318125" y="4514850"/>
            <a:ext cx="2835275" cy="1809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Rectangle 6"/>
          <p:cNvSpPr/>
          <p:nvPr/>
        </p:nvSpPr>
        <p:spPr>
          <a:xfrm>
            <a:off x="533400" y="32766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Counter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048000" y="14478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AConsoleUI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124200" y="504825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AMultipleUI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048000" y="32766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AMixedUI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8" idx="1"/>
            <a:endCxn id="7" idx="3"/>
          </p:cNvCxnSpPr>
          <p:nvPr/>
        </p:nvCxnSpPr>
        <p:spPr>
          <a:xfrm rot="10800000" flipV="1">
            <a:off x="2590800" y="1866900"/>
            <a:ext cx="457200" cy="18288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0" idx="1"/>
            <a:endCxn id="7" idx="3"/>
          </p:cNvCxnSpPr>
          <p:nvPr/>
        </p:nvCxnSpPr>
        <p:spPr>
          <a:xfrm rot="10800000">
            <a:off x="2590800" y="3695700"/>
            <a:ext cx="457200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9" idx="1"/>
            <a:endCxn id="7" idx="3"/>
          </p:cNvCxnSpPr>
          <p:nvPr/>
        </p:nvCxnSpPr>
        <p:spPr>
          <a:xfrm rot="10800000">
            <a:off x="2590800" y="3695700"/>
            <a:ext cx="533400" cy="177165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5867400" y="1600200"/>
            <a:ext cx="457200" cy="228600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5257800" y="2743200"/>
            <a:ext cx="457200" cy="381000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5181600" y="4724400"/>
            <a:ext cx="457200" cy="228600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228600" y="1600200"/>
            <a:ext cx="2362200" cy="762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Duplicated Input Code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22" idx="3"/>
            <a:endCxn id="19" idx="1"/>
          </p:cNvCxnSpPr>
          <p:nvPr/>
        </p:nvCxnSpPr>
        <p:spPr>
          <a:xfrm flipV="1">
            <a:off x="2590800" y="1714500"/>
            <a:ext cx="3276600" cy="2667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2" idx="3"/>
            <a:endCxn id="20" idx="1"/>
          </p:cNvCxnSpPr>
          <p:nvPr/>
        </p:nvCxnSpPr>
        <p:spPr>
          <a:xfrm>
            <a:off x="2590800" y="1981200"/>
            <a:ext cx="2667000" cy="9525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2" idx="3"/>
            <a:endCxn id="21" idx="1"/>
          </p:cNvCxnSpPr>
          <p:nvPr/>
        </p:nvCxnSpPr>
        <p:spPr>
          <a:xfrm>
            <a:off x="2590800" y="1981200"/>
            <a:ext cx="2590800" cy="28575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6019800" y="2286000"/>
            <a:ext cx="1066800" cy="228600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5410200" y="3200400"/>
            <a:ext cx="2590800" cy="1143000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5486400" y="5105400"/>
            <a:ext cx="2590800" cy="1143000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228600" y="4991100"/>
            <a:ext cx="2362200" cy="762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Duplicated Output Code</a:t>
            </a:r>
            <a:endParaRPr lang="en-US" dirty="0"/>
          </a:p>
        </p:txBody>
      </p:sp>
      <p:cxnSp>
        <p:nvCxnSpPr>
          <p:cNvPr id="36" name="Straight Arrow Connector 35"/>
          <p:cNvCxnSpPr>
            <a:stCxn id="35" idx="3"/>
            <a:endCxn id="32" idx="1"/>
          </p:cNvCxnSpPr>
          <p:nvPr/>
        </p:nvCxnSpPr>
        <p:spPr>
          <a:xfrm flipV="1">
            <a:off x="2590800" y="2400300"/>
            <a:ext cx="3429000" cy="29718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35" idx="3"/>
            <a:endCxn id="33" idx="1"/>
          </p:cNvCxnSpPr>
          <p:nvPr/>
        </p:nvCxnSpPr>
        <p:spPr>
          <a:xfrm flipV="1">
            <a:off x="2590800" y="3771900"/>
            <a:ext cx="2819400" cy="16002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5" idx="3"/>
            <a:endCxn id="34" idx="1"/>
          </p:cNvCxnSpPr>
          <p:nvPr/>
        </p:nvCxnSpPr>
        <p:spPr>
          <a:xfrm>
            <a:off x="2590800" y="5372100"/>
            <a:ext cx="2895600" cy="3048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5257800" y="4572000"/>
            <a:ext cx="1066800" cy="228600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/>
          <p:cNvCxnSpPr>
            <a:stCxn id="35" idx="3"/>
            <a:endCxn id="27" idx="1"/>
          </p:cNvCxnSpPr>
          <p:nvPr/>
        </p:nvCxnSpPr>
        <p:spPr>
          <a:xfrm flipV="1">
            <a:off x="2590800" y="4686300"/>
            <a:ext cx="2667000" cy="6858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4110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32" grpId="0" animBg="1"/>
      <p:bldP spid="33" grpId="0" animBg="1"/>
      <p:bldP spid="35" grpId="0" animBg="1"/>
      <p:bldP spid="2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Model/</a:t>
            </a:r>
            <a:r>
              <a:rPr lang="en-US" dirty="0" err="1" smtClean="0"/>
              <a:t>Interactor</a:t>
            </a:r>
            <a:r>
              <a:rPr lang="en-US" dirty="0" smtClean="0"/>
              <a:t> Pattern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352800" y="4191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352800" y="21336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Interactor</a:t>
            </a:r>
            <a:endParaRPr lang="en-US" dirty="0"/>
          </a:p>
        </p:txBody>
      </p:sp>
      <p:cxnSp>
        <p:nvCxnSpPr>
          <p:cNvPr id="6" name="Straight Arrow Connector 5"/>
          <p:cNvCxnSpPr>
            <a:stCxn id="5" idx="2"/>
            <a:endCxn id="4" idx="0"/>
          </p:cNvCxnSpPr>
          <p:nvPr/>
        </p:nvCxnSpPr>
        <p:spPr>
          <a:xfrm rot="5400000">
            <a:off x="3771900" y="3581400"/>
            <a:ext cx="1219200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762000" y="2362200"/>
            <a:ext cx="2133600" cy="381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UI Code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62000" y="4343400"/>
            <a:ext cx="2133600" cy="609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Computation Code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648200" y="3276600"/>
            <a:ext cx="2133600" cy="609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Arbitrary UI unaware methods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507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MVC Pattern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2743200" y="5410200"/>
            <a:ext cx="3733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can be on computer with big screen and controller on smart phone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5562600" y="4419600"/>
            <a:ext cx="2133600" cy="381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Read Methods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1371600" y="4419600"/>
            <a:ext cx="2133600" cy="381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Write Methods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3505200" y="4191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5943600" y="21336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</a:t>
            </a:r>
            <a:endParaRPr lang="en-US" dirty="0"/>
          </a:p>
        </p:txBody>
      </p:sp>
      <p:cxnSp>
        <p:nvCxnSpPr>
          <p:cNvPr id="34" name="Straight Arrow Connector 33"/>
          <p:cNvCxnSpPr>
            <a:stCxn id="33" idx="2"/>
            <a:endCxn id="32" idx="3"/>
          </p:cNvCxnSpPr>
          <p:nvPr/>
        </p:nvCxnSpPr>
        <p:spPr>
          <a:xfrm rot="5400000">
            <a:off x="5448300" y="3086100"/>
            <a:ext cx="1638300" cy="14097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914400" y="22098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</a:t>
            </a:r>
            <a:endParaRPr lang="en-US" dirty="0"/>
          </a:p>
        </p:txBody>
      </p:sp>
      <p:cxnSp>
        <p:nvCxnSpPr>
          <p:cNvPr id="36" name="Straight Arrow Connector 35"/>
          <p:cNvCxnSpPr>
            <a:stCxn id="35" idx="2"/>
            <a:endCxn id="32" idx="1"/>
          </p:cNvCxnSpPr>
          <p:nvPr/>
        </p:nvCxnSpPr>
        <p:spPr>
          <a:xfrm rot="16200000" flipH="1">
            <a:off x="1943100" y="3048000"/>
            <a:ext cx="1562100" cy="15621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 rot="16200000">
            <a:off x="-495300" y="2400300"/>
            <a:ext cx="2133600" cy="381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Performs Input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 rot="5400000">
            <a:off x="7277100" y="2400300"/>
            <a:ext cx="2133600" cy="381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Performs Output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10883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9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5562600" y="4419600"/>
            <a:ext cx="2133600" cy="381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getValue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1371600" y="4419600"/>
            <a:ext cx="2133600" cy="381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add()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MVC Pattern in Counter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rot="5400000">
            <a:off x="5448300" y="3086100"/>
            <a:ext cx="1638300" cy="14097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rot="16200000" flipH="1">
            <a:off x="1943100" y="3048000"/>
            <a:ext cx="1562100" cy="15621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 rot="16200000">
            <a:off x="-495300" y="2400300"/>
            <a:ext cx="2133600" cy="381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Performs Input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 rot="5400000">
            <a:off x="7277100" y="2400300"/>
            <a:ext cx="2133600" cy="381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Performs Output</a:t>
            </a:r>
            <a:endParaRPr lang="en-US" dirty="0"/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52600" y="1752600"/>
            <a:ext cx="3810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019799" y="1219200"/>
            <a:ext cx="2021381" cy="871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9" name="Rectangle 18"/>
          <p:cNvSpPr/>
          <p:nvPr/>
        </p:nvSpPr>
        <p:spPr>
          <a:xfrm>
            <a:off x="3505200" y="4191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5943600" y="21336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914400" y="22098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804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5562600" y="4419600"/>
            <a:ext cx="2133600" cy="381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getValue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371600" y="4419600"/>
            <a:ext cx="2133600" cy="381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add()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to Console View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rot="5400000">
            <a:off x="5448300" y="3086100"/>
            <a:ext cx="1638300" cy="14097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rot="16200000" flipH="1">
            <a:off x="1943100" y="3048000"/>
            <a:ext cx="1562100" cy="15621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 rot="16200000">
            <a:off x="-495300" y="2400300"/>
            <a:ext cx="2133600" cy="381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Performs Input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 rot="5400000">
            <a:off x="7277100" y="2400300"/>
            <a:ext cx="2133600" cy="381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Performs Output</a:t>
            </a:r>
            <a:endParaRPr lang="en-US" dirty="0"/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52600" y="1752600"/>
            <a:ext cx="3810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" name="Picture 4"/>
          <p:cNvPicPr>
            <a:picLocks noChangeAspect="1" noChangeArrowheads="1"/>
          </p:cNvPicPr>
          <p:nvPr/>
        </p:nvPicPr>
        <p:blipFill>
          <a:blip r:embed="rId5" cstate="print"/>
          <a:srcRect t="20614" r="60526" b="71140"/>
          <a:stretch>
            <a:fillRect/>
          </a:stretch>
        </p:blipFill>
        <p:spPr bwMode="auto">
          <a:xfrm>
            <a:off x="6019800" y="1676400"/>
            <a:ext cx="1143000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1" name="Rectangle 20"/>
          <p:cNvSpPr/>
          <p:nvPr/>
        </p:nvSpPr>
        <p:spPr>
          <a:xfrm>
            <a:off x="3505200" y="4191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5943600" y="21336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914400" y="22098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405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5562600" y="4419600"/>
            <a:ext cx="2133600" cy="381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getValue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1371600" y="4419600"/>
            <a:ext cx="2133600" cy="381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add()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Views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rot="5400000">
            <a:off x="5448300" y="3086100"/>
            <a:ext cx="1638300" cy="14097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rot="16200000" flipH="1">
            <a:off x="1943100" y="3048000"/>
            <a:ext cx="1562100" cy="15621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 rot="16200000">
            <a:off x="-495300" y="2400300"/>
            <a:ext cx="2133600" cy="381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Performs Input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 rot="5400000">
            <a:off x="7277100" y="2400300"/>
            <a:ext cx="2133600" cy="381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Performs Output</a:t>
            </a:r>
            <a:endParaRPr lang="en-US" dirty="0"/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52600" y="1752600"/>
            <a:ext cx="3810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" name="Picture 4"/>
          <p:cNvPicPr>
            <a:picLocks noChangeAspect="1" noChangeArrowheads="1"/>
          </p:cNvPicPr>
          <p:nvPr/>
        </p:nvPicPr>
        <p:blipFill>
          <a:blip r:embed="rId5" cstate="print"/>
          <a:srcRect t="20614" r="60526" b="71140"/>
          <a:stretch>
            <a:fillRect/>
          </a:stretch>
        </p:blipFill>
        <p:spPr bwMode="auto">
          <a:xfrm>
            <a:off x="6019800" y="1676400"/>
            <a:ext cx="1143000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9" name="Rectangle 18"/>
          <p:cNvSpPr/>
          <p:nvPr/>
        </p:nvSpPr>
        <p:spPr>
          <a:xfrm>
            <a:off x="6248400" y="5715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19" idx="0"/>
          </p:cNvCxnSpPr>
          <p:nvPr/>
        </p:nvCxnSpPr>
        <p:spPr>
          <a:xfrm rot="16200000" flipV="1">
            <a:off x="5867400" y="4305300"/>
            <a:ext cx="1104900" cy="17145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"/>
          <p:cNvPicPr>
            <a:picLocks noChangeAspect="1" noChangeArrowheads="1"/>
          </p:cNvPicPr>
          <p:nvPr/>
        </p:nvPicPr>
        <p:blipFill>
          <a:blip r:embed="rId6" cstate="print"/>
          <a:srcRect b="34973"/>
          <a:stretch>
            <a:fillRect/>
          </a:stretch>
        </p:blipFill>
        <p:spPr bwMode="auto">
          <a:xfrm>
            <a:off x="6324600" y="6291262"/>
            <a:ext cx="2021381" cy="566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5" name="Rectangle 24"/>
          <p:cNvSpPr/>
          <p:nvPr/>
        </p:nvSpPr>
        <p:spPr>
          <a:xfrm>
            <a:off x="3505200" y="4191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5943600" y="21336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914400" y="22098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665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Views and Controllers</a:t>
            </a:r>
            <a:endParaRPr lang="en-US" dirty="0"/>
          </a:p>
        </p:txBody>
      </p:sp>
      <p:pic>
        <p:nvPicPr>
          <p:cNvPr id="37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048000" y="914400"/>
            <a:ext cx="2895600" cy="18482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2" name="Rectangle 21"/>
          <p:cNvSpPr/>
          <p:nvPr/>
        </p:nvSpPr>
        <p:spPr>
          <a:xfrm>
            <a:off x="3238500" y="4835752"/>
            <a:ext cx="2743200" cy="1676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Menus,  buttons, shortcuts can be handled by different controllers (in same or different program)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3505200" y="3048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33400" y="1905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 1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533400" y="3048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 2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533400" y="4191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 3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533400" y="5334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 4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6400800" y="1905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1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6400800" y="3048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2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6400800" y="4191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3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6400800" y="5334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4</a:t>
            </a:r>
            <a:endParaRPr lang="en-US" dirty="0"/>
          </a:p>
        </p:txBody>
      </p:sp>
      <p:cxnSp>
        <p:nvCxnSpPr>
          <p:cNvPr id="38" name="Straight Arrow Connector 37"/>
          <p:cNvCxnSpPr>
            <a:stCxn id="26" idx="3"/>
            <a:endCxn id="23" idx="1"/>
          </p:cNvCxnSpPr>
          <p:nvPr/>
        </p:nvCxnSpPr>
        <p:spPr>
          <a:xfrm>
            <a:off x="2590800" y="2324100"/>
            <a:ext cx="914400" cy="1143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8" idx="3"/>
            <a:endCxn id="23" idx="1"/>
          </p:cNvCxnSpPr>
          <p:nvPr/>
        </p:nvCxnSpPr>
        <p:spPr>
          <a:xfrm>
            <a:off x="2590800" y="3467100"/>
            <a:ext cx="914400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9" idx="3"/>
            <a:endCxn id="23" idx="1"/>
          </p:cNvCxnSpPr>
          <p:nvPr/>
        </p:nvCxnSpPr>
        <p:spPr>
          <a:xfrm flipV="1">
            <a:off x="2590800" y="3467100"/>
            <a:ext cx="914400" cy="1143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31" idx="3"/>
            <a:endCxn id="23" idx="1"/>
          </p:cNvCxnSpPr>
          <p:nvPr/>
        </p:nvCxnSpPr>
        <p:spPr>
          <a:xfrm flipV="1">
            <a:off x="2590800" y="3467100"/>
            <a:ext cx="914400" cy="2286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6" idx="1"/>
            <a:endCxn id="23" idx="3"/>
          </p:cNvCxnSpPr>
          <p:nvPr/>
        </p:nvCxnSpPr>
        <p:spPr>
          <a:xfrm rot="10800000">
            <a:off x="5562600" y="3467100"/>
            <a:ext cx="838200" cy="2286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35" idx="1"/>
            <a:endCxn id="23" idx="3"/>
          </p:cNvCxnSpPr>
          <p:nvPr/>
        </p:nvCxnSpPr>
        <p:spPr>
          <a:xfrm rot="10800000">
            <a:off x="5562600" y="3467100"/>
            <a:ext cx="838200" cy="1143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3" idx="1"/>
            <a:endCxn id="23" idx="3"/>
          </p:cNvCxnSpPr>
          <p:nvPr/>
        </p:nvCxnSpPr>
        <p:spPr>
          <a:xfrm rot="10800000">
            <a:off x="5562600" y="3467100"/>
            <a:ext cx="838200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32" idx="1"/>
            <a:endCxn id="23" idx="3"/>
          </p:cNvCxnSpPr>
          <p:nvPr/>
        </p:nvCxnSpPr>
        <p:spPr>
          <a:xfrm rot="10800000" flipV="1">
            <a:off x="5562600" y="2324100"/>
            <a:ext cx="838200" cy="1143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29391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2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Syncing Controllers &amp; View</a:t>
            </a:r>
            <a:endParaRPr lang="en-US" dirty="0"/>
          </a:p>
        </p:txBody>
      </p:sp>
      <p:pic>
        <p:nvPicPr>
          <p:cNvPr id="37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048000" y="914400"/>
            <a:ext cx="2895600" cy="18482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8" name="Rectangle 27"/>
          <p:cNvSpPr/>
          <p:nvPr/>
        </p:nvSpPr>
        <p:spPr>
          <a:xfrm>
            <a:off x="3505200" y="3048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</a:t>
            </a:r>
            <a:endParaRPr lang="en-US" dirty="0"/>
          </a:p>
        </p:txBody>
      </p:sp>
      <p:cxnSp>
        <p:nvCxnSpPr>
          <p:cNvPr id="32" name="Straight Arrow Connector 31"/>
          <p:cNvCxnSpPr>
            <a:endCxn id="28" idx="1"/>
          </p:cNvCxnSpPr>
          <p:nvPr/>
        </p:nvCxnSpPr>
        <p:spPr>
          <a:xfrm>
            <a:off x="2590800" y="2324100"/>
            <a:ext cx="914400" cy="1143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28" idx="1"/>
          </p:cNvCxnSpPr>
          <p:nvPr/>
        </p:nvCxnSpPr>
        <p:spPr>
          <a:xfrm>
            <a:off x="2590800" y="3467100"/>
            <a:ext cx="914400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endCxn id="28" idx="1"/>
          </p:cNvCxnSpPr>
          <p:nvPr/>
        </p:nvCxnSpPr>
        <p:spPr>
          <a:xfrm flipV="1">
            <a:off x="2590800" y="3467100"/>
            <a:ext cx="914400" cy="1143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endCxn id="28" idx="1"/>
          </p:cNvCxnSpPr>
          <p:nvPr/>
        </p:nvCxnSpPr>
        <p:spPr>
          <a:xfrm flipV="1">
            <a:off x="2590800" y="3467100"/>
            <a:ext cx="914400" cy="2286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endCxn id="28" idx="3"/>
          </p:cNvCxnSpPr>
          <p:nvPr/>
        </p:nvCxnSpPr>
        <p:spPr>
          <a:xfrm rot="10800000">
            <a:off x="5562600" y="3467100"/>
            <a:ext cx="838200" cy="2286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endCxn id="28" idx="3"/>
          </p:cNvCxnSpPr>
          <p:nvPr/>
        </p:nvCxnSpPr>
        <p:spPr>
          <a:xfrm rot="10800000">
            <a:off x="5562600" y="3467100"/>
            <a:ext cx="838200" cy="1143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endCxn id="28" idx="3"/>
          </p:cNvCxnSpPr>
          <p:nvPr/>
        </p:nvCxnSpPr>
        <p:spPr>
          <a:xfrm rot="10800000">
            <a:off x="5562600" y="3467100"/>
            <a:ext cx="838200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endCxn id="28" idx="3"/>
          </p:cNvCxnSpPr>
          <p:nvPr/>
        </p:nvCxnSpPr>
        <p:spPr>
          <a:xfrm rot="10800000" flipV="1">
            <a:off x="5562600" y="2324100"/>
            <a:ext cx="838200" cy="1143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590800" y="2743200"/>
            <a:ext cx="3810000" cy="30099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2590800" y="3886200"/>
            <a:ext cx="3810000" cy="18669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2590800" y="5029200"/>
            <a:ext cx="3810000" cy="7239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2667000" y="5715000"/>
            <a:ext cx="3733800" cy="4572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533400" y="1905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 1</a:t>
            </a:r>
            <a:endParaRPr lang="en-US" dirty="0"/>
          </a:p>
        </p:txBody>
      </p:sp>
      <p:sp>
        <p:nvSpPr>
          <p:cNvPr id="48" name="Rectangle 47"/>
          <p:cNvSpPr/>
          <p:nvPr/>
        </p:nvSpPr>
        <p:spPr>
          <a:xfrm>
            <a:off x="533400" y="3048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 2</a:t>
            </a:r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533400" y="4191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 3</a:t>
            </a:r>
            <a:endParaRPr lang="en-US" dirty="0"/>
          </a:p>
        </p:txBody>
      </p:sp>
      <p:sp>
        <p:nvSpPr>
          <p:cNvPr id="50" name="Rectangle 49"/>
          <p:cNvSpPr/>
          <p:nvPr/>
        </p:nvSpPr>
        <p:spPr>
          <a:xfrm>
            <a:off x="533400" y="5334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 4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6400800" y="1905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1</a:t>
            </a:r>
            <a:endParaRPr lang="en-US" dirty="0"/>
          </a:p>
        </p:txBody>
      </p:sp>
      <p:sp>
        <p:nvSpPr>
          <p:cNvPr id="52" name="Rectangle 51"/>
          <p:cNvSpPr/>
          <p:nvPr/>
        </p:nvSpPr>
        <p:spPr>
          <a:xfrm>
            <a:off x="6400800" y="3048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2</a:t>
            </a:r>
            <a:endParaRPr lang="en-US" dirty="0"/>
          </a:p>
        </p:txBody>
      </p:sp>
      <p:sp>
        <p:nvSpPr>
          <p:cNvPr id="53" name="Rectangle 52"/>
          <p:cNvSpPr/>
          <p:nvPr/>
        </p:nvSpPr>
        <p:spPr>
          <a:xfrm>
            <a:off x="6400800" y="4191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3</a:t>
            </a:r>
            <a:endParaRPr lang="en-US" dirty="0"/>
          </a:p>
        </p:txBody>
      </p:sp>
      <p:sp>
        <p:nvSpPr>
          <p:cNvPr id="54" name="Rectangle 53"/>
          <p:cNvSpPr/>
          <p:nvPr/>
        </p:nvSpPr>
        <p:spPr>
          <a:xfrm>
            <a:off x="6400800" y="5334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4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381000" y="5867400"/>
            <a:ext cx="8077200" cy="8382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 Http-based “MVC”  a single view and controller exist in the browser and the model in the server. A Model cannot initiate actions in the browser so the controller directly communicates with the view</a:t>
            </a:r>
            <a:endParaRPr lang="en-US" dirty="0"/>
          </a:p>
        </p:txBody>
      </p:sp>
    </p:spTree>
    <p:custDataLst>
      <p:tags r:id="rId1"/>
    </p:custDataLst>
  </p:cSld>
  <p:clrMapOvr>
    <a:masterClrMapping/>
  </p:clrMapOvr>
  <p:transition advTm="1476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Observer Pattern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3499261" y="4038600"/>
            <a:ext cx="2057400" cy="762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Changed model notifies views</a:t>
            </a:r>
            <a:endParaRPr lang="en-US" dirty="0"/>
          </a:p>
        </p:txBody>
      </p:sp>
      <p:sp>
        <p:nvSpPr>
          <p:cNvPr id="39" name="Rectangle 38"/>
          <p:cNvSpPr/>
          <p:nvPr/>
        </p:nvSpPr>
        <p:spPr>
          <a:xfrm>
            <a:off x="6400800" y="914400"/>
            <a:ext cx="205740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Observers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3505200" y="914400"/>
            <a:ext cx="205740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Observable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3505200" y="3048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</a:t>
            </a:r>
            <a:endParaRPr lang="en-US" dirty="0"/>
          </a:p>
        </p:txBody>
      </p:sp>
      <p:cxnSp>
        <p:nvCxnSpPr>
          <p:cNvPr id="25" name="Straight Arrow Connector 24"/>
          <p:cNvCxnSpPr>
            <a:endCxn id="23" idx="3"/>
          </p:cNvCxnSpPr>
          <p:nvPr/>
        </p:nvCxnSpPr>
        <p:spPr>
          <a:xfrm rot="10800000">
            <a:off x="5562600" y="3467100"/>
            <a:ext cx="838200" cy="2286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endCxn id="23" idx="3"/>
          </p:cNvCxnSpPr>
          <p:nvPr/>
        </p:nvCxnSpPr>
        <p:spPr>
          <a:xfrm rot="10800000">
            <a:off x="5562600" y="3467100"/>
            <a:ext cx="838200" cy="1143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endCxn id="23" idx="3"/>
          </p:cNvCxnSpPr>
          <p:nvPr/>
        </p:nvCxnSpPr>
        <p:spPr>
          <a:xfrm rot="10800000">
            <a:off x="5562600" y="3467100"/>
            <a:ext cx="838200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23" idx="3"/>
          </p:cNvCxnSpPr>
          <p:nvPr/>
        </p:nvCxnSpPr>
        <p:spPr>
          <a:xfrm rot="10800000" flipV="1">
            <a:off x="5562600" y="2324100"/>
            <a:ext cx="838200" cy="1143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V="1">
            <a:off x="5562600" y="2743200"/>
            <a:ext cx="838200" cy="4572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5562600" y="3048000"/>
            <a:ext cx="838200" cy="1524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5562600" y="3886200"/>
            <a:ext cx="838200" cy="3048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rot="16200000" flipH="1">
            <a:off x="5257800" y="4191000"/>
            <a:ext cx="1447800" cy="8382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6400800" y="1905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1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6400800" y="3048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2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6400800" y="4191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3</a:t>
            </a:r>
            <a:endParaRPr lang="en-US" dirty="0"/>
          </a:p>
        </p:txBody>
      </p:sp>
      <p:sp>
        <p:nvSpPr>
          <p:cNvPr id="47" name="Rectangle 46"/>
          <p:cNvSpPr/>
          <p:nvPr/>
        </p:nvSpPr>
        <p:spPr>
          <a:xfrm>
            <a:off x="6400800" y="5334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4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5783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6" grpId="0" animBg="1"/>
      <p:bldP spid="39" grpId="1" animBg="1"/>
      <p:bldP spid="4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 Observers/Observables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505200" y="3048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Observable 1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400800" y="1905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Observer 1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6400800" y="3048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Observer 2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6400800" y="4191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Observer 3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6400800" y="5334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Observer N</a:t>
            </a:r>
            <a:endParaRPr lang="en-US" dirty="0"/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5562600" y="2743200"/>
            <a:ext cx="838200" cy="4572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5562600" y="3048000"/>
            <a:ext cx="838200" cy="1524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5562600" y="3886200"/>
            <a:ext cx="838200" cy="3048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rot="16200000" flipH="1">
            <a:off x="5257800" y="4191000"/>
            <a:ext cx="1447800" cy="8382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3505200" y="42672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Observable 2</a:t>
            </a:r>
            <a:endParaRPr lang="en-US" dirty="0"/>
          </a:p>
        </p:txBody>
      </p:sp>
      <p:cxnSp>
        <p:nvCxnSpPr>
          <p:cNvPr id="30" name="Straight Arrow Connector 29"/>
          <p:cNvCxnSpPr>
            <a:endCxn id="19" idx="1"/>
          </p:cNvCxnSpPr>
          <p:nvPr/>
        </p:nvCxnSpPr>
        <p:spPr>
          <a:xfrm flipV="1">
            <a:off x="5562600" y="4610100"/>
            <a:ext cx="838200" cy="1143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20" idx="1"/>
          </p:cNvCxnSpPr>
          <p:nvPr/>
        </p:nvCxnSpPr>
        <p:spPr>
          <a:xfrm rot="16200000" flipH="1">
            <a:off x="5467350" y="4819650"/>
            <a:ext cx="1028700" cy="8382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"/>
          <p:cNvSpPr>
            <a:spLocks noGrp="1"/>
          </p:cNvSpPr>
          <p:nvPr>
            <p:ph sz="quarter" idx="1"/>
          </p:nvPr>
        </p:nvSpPr>
        <p:spPr>
          <a:xfrm>
            <a:off x="152400" y="1219200"/>
            <a:ext cx="6858000" cy="1600200"/>
          </a:xfrm>
        </p:spPr>
        <p:txBody>
          <a:bodyPr/>
          <a:lstStyle/>
          <a:p>
            <a:r>
              <a:rPr lang="en-US" dirty="0" smtClean="0"/>
              <a:t>A single battle simulation view observing</a:t>
            </a:r>
          </a:p>
          <a:p>
            <a:pPr lvl="1"/>
            <a:r>
              <a:rPr lang="en-US" dirty="0" smtClean="0"/>
              <a:t>Multiple planes</a:t>
            </a:r>
          </a:p>
          <a:p>
            <a:pPr lvl="1"/>
            <a:r>
              <a:rPr lang="en-US" dirty="0" smtClean="0"/>
              <a:t>Multiple tanks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457200" y="3048000"/>
            <a:ext cx="1905000" cy="11430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How does observable know about its observers?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81000" y="4495800"/>
            <a:ext cx="2057400" cy="11430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Observer registered with observable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10664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9" grpId="0" animBg="1"/>
      <p:bldP spid="21" grpId="0" build="p"/>
      <p:bldP spid="22" grpId="0" animBg="1"/>
      <p:bldP spid="2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Separation of Concerns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676400" y="1492251"/>
            <a:ext cx="2514600" cy="11525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History  Semantics</a:t>
            </a:r>
          </a:p>
        </p:txBody>
      </p:sp>
      <p:sp>
        <p:nvSpPr>
          <p:cNvPr id="4" name="Rectangle 3"/>
          <p:cNvSpPr/>
          <p:nvPr/>
        </p:nvSpPr>
        <p:spPr>
          <a:xfrm>
            <a:off x="1676400" y="2644777"/>
            <a:ext cx="2514600" cy="115252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History Display 1</a:t>
            </a:r>
          </a:p>
        </p:txBody>
      </p:sp>
      <p:sp>
        <p:nvSpPr>
          <p:cNvPr id="5" name="Rectangle 4"/>
          <p:cNvSpPr/>
          <p:nvPr/>
        </p:nvSpPr>
        <p:spPr>
          <a:xfrm>
            <a:off x="4876800" y="1492251"/>
            <a:ext cx="2514600" cy="11525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History Semantics</a:t>
            </a:r>
          </a:p>
        </p:txBody>
      </p:sp>
      <p:sp>
        <p:nvSpPr>
          <p:cNvPr id="6" name="Rectangle 5"/>
          <p:cNvSpPr/>
          <p:nvPr/>
        </p:nvSpPr>
        <p:spPr>
          <a:xfrm>
            <a:off x="4876800" y="2644777"/>
            <a:ext cx="2514600" cy="115252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History Display 2</a:t>
            </a:r>
          </a:p>
        </p:txBody>
      </p:sp>
      <p:sp>
        <p:nvSpPr>
          <p:cNvPr id="7" name="Rectangle 6"/>
          <p:cNvSpPr/>
          <p:nvPr/>
        </p:nvSpPr>
        <p:spPr>
          <a:xfrm>
            <a:off x="609600" y="4267200"/>
            <a:ext cx="7696200" cy="62352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Can change  display without changing other aspects of history</a:t>
            </a:r>
          </a:p>
        </p:txBody>
      </p:sp>
      <p:sp>
        <p:nvSpPr>
          <p:cNvPr id="8" name="Rectangle 7"/>
          <p:cNvSpPr/>
          <p:nvPr/>
        </p:nvSpPr>
        <p:spPr>
          <a:xfrm>
            <a:off x="609600" y="5078811"/>
            <a:ext cx="7696200" cy="62352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Display and semantics should go in different classes</a:t>
            </a:r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42312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830"/>
    </mc:Choice>
    <mc:Fallback xmlns="">
      <p:transition spd="slow" advTm="250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Notification Scheme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52400" y="1295400"/>
            <a:ext cx="3124200" cy="609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Each observer is registered with observable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52400" y="1981200"/>
            <a:ext cx="3124200" cy="1066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Each write method in observable calls  a notification method in each observer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52400" y="3124200"/>
            <a:ext cx="3124200" cy="609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Notification method in observer reads model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52400" y="4343400"/>
            <a:ext cx="3124200" cy="609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Each student is registered with professor’s listserv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52400" y="5029200"/>
            <a:ext cx="3124200" cy="609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When web page is updated mail sent to students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52400" y="5753100"/>
            <a:ext cx="3200400" cy="990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Student reads web </a:t>
            </a:r>
            <a:r>
              <a:rPr lang="en-US" dirty="0">
                <a:solidFill>
                  <a:schemeClr val="tx1"/>
                </a:solidFill>
              </a:rPr>
              <a:t>page if mailed information is not </a:t>
            </a:r>
            <a:r>
              <a:rPr lang="en-US" dirty="0" smtClean="0">
                <a:solidFill>
                  <a:schemeClr val="tx1"/>
                </a:solidFill>
              </a:rPr>
              <a:t>sufficient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505200" y="3048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Observable 1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6400800" y="1905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Observer 1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6400800" y="3048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Observer 2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6400800" y="4191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Observer 3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6400800" y="5334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Observer N</a:t>
            </a:r>
            <a:endParaRPr lang="en-US" dirty="0"/>
          </a:p>
        </p:txBody>
      </p:sp>
      <p:cxnSp>
        <p:nvCxnSpPr>
          <p:cNvPr id="28" name="Straight Arrow Connector 27"/>
          <p:cNvCxnSpPr/>
          <p:nvPr/>
        </p:nvCxnSpPr>
        <p:spPr>
          <a:xfrm flipV="1">
            <a:off x="5562600" y="2743200"/>
            <a:ext cx="838200" cy="4572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5562600" y="3048000"/>
            <a:ext cx="838200" cy="1524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5562600" y="3886200"/>
            <a:ext cx="838200" cy="3048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rot="16200000" flipH="1">
            <a:off x="5257800" y="4191000"/>
            <a:ext cx="1447800" cy="8382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3505200" y="42672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Observable 2</a:t>
            </a:r>
            <a:endParaRPr lang="en-US" dirty="0"/>
          </a:p>
        </p:txBody>
      </p:sp>
      <p:cxnSp>
        <p:nvCxnSpPr>
          <p:cNvPr id="33" name="Straight Arrow Connector 32"/>
          <p:cNvCxnSpPr>
            <a:endCxn id="26" idx="1"/>
          </p:cNvCxnSpPr>
          <p:nvPr/>
        </p:nvCxnSpPr>
        <p:spPr>
          <a:xfrm flipV="1">
            <a:off x="5562600" y="4610100"/>
            <a:ext cx="838200" cy="1143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endCxn id="27" idx="1"/>
          </p:cNvCxnSpPr>
          <p:nvPr/>
        </p:nvCxnSpPr>
        <p:spPr>
          <a:xfrm rot="16200000" flipH="1">
            <a:off x="5467350" y="4819650"/>
            <a:ext cx="1028700" cy="8382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8460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32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MVC Pattern (Review)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2743200" y="5410200"/>
            <a:ext cx="3733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can be on computer with big screen and controller on smart phone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5562600" y="4419600"/>
            <a:ext cx="2133600" cy="381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Read Methods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1371600" y="4419600"/>
            <a:ext cx="2133600" cy="381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Write Methods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3505200" y="4191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5943600" y="21336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</a:t>
            </a:r>
            <a:endParaRPr lang="en-US" dirty="0"/>
          </a:p>
        </p:txBody>
      </p:sp>
      <p:cxnSp>
        <p:nvCxnSpPr>
          <p:cNvPr id="34" name="Straight Arrow Connector 33"/>
          <p:cNvCxnSpPr>
            <a:stCxn id="33" idx="2"/>
            <a:endCxn id="32" idx="3"/>
          </p:cNvCxnSpPr>
          <p:nvPr/>
        </p:nvCxnSpPr>
        <p:spPr>
          <a:xfrm rot="5400000">
            <a:off x="5448300" y="3086100"/>
            <a:ext cx="1638300" cy="14097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914400" y="22098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</a:t>
            </a:r>
            <a:endParaRPr lang="en-US" dirty="0"/>
          </a:p>
        </p:txBody>
      </p:sp>
      <p:cxnSp>
        <p:nvCxnSpPr>
          <p:cNvPr id="36" name="Straight Arrow Connector 35"/>
          <p:cNvCxnSpPr>
            <a:stCxn id="35" idx="2"/>
            <a:endCxn id="32" idx="1"/>
          </p:cNvCxnSpPr>
          <p:nvPr/>
        </p:nvCxnSpPr>
        <p:spPr>
          <a:xfrm rot="16200000" flipH="1">
            <a:off x="1943100" y="3048000"/>
            <a:ext cx="1562100" cy="15621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 rot="16200000">
            <a:off x="-495300" y="2400300"/>
            <a:ext cx="2133600" cy="381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Performs Input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 rot="5400000">
            <a:off x="7277100" y="2400300"/>
            <a:ext cx="2133600" cy="381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Performs Output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942977"/>
      </p:ext>
    </p:extLst>
  </p:cSld>
  <p:clrMapOvr>
    <a:masterClrMapping/>
  </p:clrMapOvr>
  <p:transition advTm="16734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9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5562600" y="4419600"/>
            <a:ext cx="2133600" cy="381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getValue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1371600" y="4419600"/>
            <a:ext cx="2133600" cy="381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add()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MVC Pattern in Counter (Review)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rot="5400000">
            <a:off x="5448300" y="3086100"/>
            <a:ext cx="1638300" cy="14097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rot="16200000" flipH="1">
            <a:off x="1943100" y="3048000"/>
            <a:ext cx="1562100" cy="15621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 rot="16200000">
            <a:off x="-495300" y="2400300"/>
            <a:ext cx="2133600" cy="381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Performs Input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 rot="5400000">
            <a:off x="7277100" y="2400300"/>
            <a:ext cx="2133600" cy="381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Performs Output</a:t>
            </a:r>
            <a:endParaRPr lang="en-US" dirty="0"/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52600" y="1752600"/>
            <a:ext cx="3810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019799" y="1219200"/>
            <a:ext cx="2021381" cy="871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9" name="Rectangle 18"/>
          <p:cNvSpPr/>
          <p:nvPr/>
        </p:nvSpPr>
        <p:spPr>
          <a:xfrm>
            <a:off x="3505200" y="4191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5943600" y="21336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914400" y="22098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161840"/>
      </p:ext>
    </p:extLst>
  </p:cSld>
  <p:clrMapOvr>
    <a:masterClrMapping/>
  </p:clrMapOvr>
  <p:transition advTm="5915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Observer Pattern</a:t>
            </a:r>
            <a:endParaRPr lang="en-US" dirty="0"/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2590800" y="2324100"/>
            <a:ext cx="914400" cy="1143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2590800" y="3467100"/>
            <a:ext cx="914400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2590800" y="3467100"/>
            <a:ext cx="914400" cy="1143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590800" y="3467100"/>
            <a:ext cx="914400" cy="2286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533400" y="1905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 1</a:t>
            </a:r>
            <a:endParaRPr lang="en-US" dirty="0"/>
          </a:p>
        </p:txBody>
      </p:sp>
      <p:sp>
        <p:nvSpPr>
          <p:cNvPr id="48" name="Rectangle 47"/>
          <p:cNvSpPr/>
          <p:nvPr/>
        </p:nvSpPr>
        <p:spPr>
          <a:xfrm>
            <a:off x="533400" y="3048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 2</a:t>
            </a:r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533400" y="4191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 3</a:t>
            </a:r>
            <a:endParaRPr lang="en-US" dirty="0"/>
          </a:p>
        </p:txBody>
      </p:sp>
      <p:sp>
        <p:nvSpPr>
          <p:cNvPr id="50" name="Rectangle 49"/>
          <p:cNvSpPr/>
          <p:nvPr/>
        </p:nvSpPr>
        <p:spPr>
          <a:xfrm>
            <a:off x="533400" y="5334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 4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3499261" y="4038600"/>
            <a:ext cx="2057400" cy="762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Changed model notifies views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6400800" y="914400"/>
            <a:ext cx="205740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Observers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3505200" y="914400"/>
            <a:ext cx="205740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Observable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3505200" y="3048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</a:t>
            </a:r>
            <a:endParaRPr lang="en-US" dirty="0"/>
          </a:p>
        </p:txBody>
      </p:sp>
      <p:cxnSp>
        <p:nvCxnSpPr>
          <p:cNvPr id="35" name="Straight Arrow Connector 34"/>
          <p:cNvCxnSpPr>
            <a:endCxn id="34" idx="3"/>
          </p:cNvCxnSpPr>
          <p:nvPr/>
        </p:nvCxnSpPr>
        <p:spPr>
          <a:xfrm rot="10800000">
            <a:off x="5562600" y="3467100"/>
            <a:ext cx="838200" cy="2286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endCxn id="34" idx="3"/>
          </p:cNvCxnSpPr>
          <p:nvPr/>
        </p:nvCxnSpPr>
        <p:spPr>
          <a:xfrm rot="10800000">
            <a:off x="5562600" y="3467100"/>
            <a:ext cx="838200" cy="1143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endCxn id="34" idx="3"/>
          </p:cNvCxnSpPr>
          <p:nvPr/>
        </p:nvCxnSpPr>
        <p:spPr>
          <a:xfrm rot="10800000">
            <a:off x="5562600" y="3467100"/>
            <a:ext cx="838200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endCxn id="34" idx="3"/>
          </p:cNvCxnSpPr>
          <p:nvPr/>
        </p:nvCxnSpPr>
        <p:spPr>
          <a:xfrm rot="10800000" flipV="1">
            <a:off x="5562600" y="2324100"/>
            <a:ext cx="838200" cy="1143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V="1">
            <a:off x="5562600" y="2743200"/>
            <a:ext cx="838200" cy="4572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 flipV="1">
            <a:off x="5562600" y="3048000"/>
            <a:ext cx="838200" cy="1524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>
            <a:off x="5562600" y="3886200"/>
            <a:ext cx="838200" cy="3048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rot="16200000" flipH="1">
            <a:off x="5257800" y="4191000"/>
            <a:ext cx="1447800" cy="8382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6400800" y="1905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1</a:t>
            </a:r>
            <a:endParaRPr lang="en-US" dirty="0"/>
          </a:p>
        </p:txBody>
      </p:sp>
      <p:sp>
        <p:nvSpPr>
          <p:cNvPr id="63" name="Rectangle 62"/>
          <p:cNvSpPr/>
          <p:nvPr/>
        </p:nvSpPr>
        <p:spPr>
          <a:xfrm>
            <a:off x="6400800" y="3048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2</a:t>
            </a:r>
            <a:endParaRPr lang="en-US" dirty="0"/>
          </a:p>
        </p:txBody>
      </p:sp>
      <p:sp>
        <p:nvSpPr>
          <p:cNvPr id="64" name="Rectangle 63"/>
          <p:cNvSpPr/>
          <p:nvPr/>
        </p:nvSpPr>
        <p:spPr>
          <a:xfrm>
            <a:off x="6400800" y="4191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3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6400800" y="5334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4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77745479"/>
      </p:ext>
    </p:extLst>
  </p:cSld>
  <p:clrMapOvr>
    <a:masterClrMapping/>
  </p:clrMapOvr>
  <p:transition advTm="6256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Notification Scheme (Review)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52400" y="1295400"/>
            <a:ext cx="3124200" cy="609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Each observer is registered with observable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52400" y="1981200"/>
            <a:ext cx="3124200" cy="1066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Each write method in observable calls  a notification method in each observer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52400" y="3124200"/>
            <a:ext cx="3124200" cy="609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Notification method in observer reads model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52400" y="4343400"/>
            <a:ext cx="3124200" cy="609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Each student is registered with professor’s listserv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52400" y="5029200"/>
            <a:ext cx="3124200" cy="609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When web page is updated mail sent to students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52400" y="5715000"/>
            <a:ext cx="3124200" cy="990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Student reads web page if mailed information is not sufficient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505200" y="3048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Observable 1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6400800" y="1905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Observer 1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6400800" y="3048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Observer 2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6400800" y="4191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Observer 3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6400800" y="5334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Observer N</a:t>
            </a:r>
            <a:endParaRPr lang="en-US" dirty="0"/>
          </a:p>
        </p:txBody>
      </p:sp>
      <p:cxnSp>
        <p:nvCxnSpPr>
          <p:cNvPr id="28" name="Straight Arrow Connector 27"/>
          <p:cNvCxnSpPr/>
          <p:nvPr/>
        </p:nvCxnSpPr>
        <p:spPr>
          <a:xfrm flipV="1">
            <a:off x="5562600" y="2743200"/>
            <a:ext cx="838200" cy="4572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5562600" y="3048000"/>
            <a:ext cx="838200" cy="1524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5562600" y="3886200"/>
            <a:ext cx="838200" cy="3048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rot="16200000" flipH="1">
            <a:off x="5257800" y="4191000"/>
            <a:ext cx="1447800" cy="8382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3505200" y="42672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Observable 2</a:t>
            </a:r>
            <a:endParaRPr lang="en-US" dirty="0"/>
          </a:p>
        </p:txBody>
      </p:sp>
      <p:cxnSp>
        <p:nvCxnSpPr>
          <p:cNvPr id="33" name="Straight Arrow Connector 32"/>
          <p:cNvCxnSpPr>
            <a:endCxn id="26" idx="1"/>
          </p:cNvCxnSpPr>
          <p:nvPr/>
        </p:nvCxnSpPr>
        <p:spPr>
          <a:xfrm flipV="1">
            <a:off x="5562600" y="4610100"/>
            <a:ext cx="838200" cy="1143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endCxn id="27" idx="1"/>
          </p:cNvCxnSpPr>
          <p:nvPr/>
        </p:nvCxnSpPr>
        <p:spPr>
          <a:xfrm rot="16200000" flipH="1">
            <a:off x="5467350" y="4819650"/>
            <a:ext cx="1028700" cy="8382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83893434"/>
      </p:ext>
    </p:extLst>
  </p:cSld>
  <p:clrMapOvr>
    <a:masterClrMapping/>
  </p:clrMapOvr>
  <p:transition advTm="11782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32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Notification Scheme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52400" y="1295400"/>
            <a:ext cx="3124200" cy="1143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Observers may have multiple observables with common notification method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52400" y="2514600"/>
            <a:ext cx="3124200" cy="9144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Notification method parameter indicates which observable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505200" y="3048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Observable 1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6400800" y="1905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Observer 1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400800" y="3048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Observer 2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6400800" y="4191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Observer 3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6400800" y="5334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Observer N</a:t>
            </a:r>
            <a:endParaRPr lang="en-US" dirty="0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5562600" y="2743200"/>
            <a:ext cx="838200" cy="4572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5562600" y="3048000"/>
            <a:ext cx="838200" cy="1524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5562600" y="3886200"/>
            <a:ext cx="838200" cy="3048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rot="16200000" flipH="1">
            <a:off x="5257800" y="4191000"/>
            <a:ext cx="1447800" cy="8382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3505200" y="42672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Observable 2</a:t>
            </a:r>
            <a:endParaRPr lang="en-US" dirty="0"/>
          </a:p>
        </p:txBody>
      </p:sp>
      <p:cxnSp>
        <p:nvCxnSpPr>
          <p:cNvPr id="29" name="Straight Arrow Connector 28"/>
          <p:cNvCxnSpPr>
            <a:endCxn id="22" idx="1"/>
          </p:cNvCxnSpPr>
          <p:nvPr/>
        </p:nvCxnSpPr>
        <p:spPr>
          <a:xfrm flipV="1">
            <a:off x="5562600" y="4610100"/>
            <a:ext cx="838200" cy="1143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endCxn id="23" idx="1"/>
          </p:cNvCxnSpPr>
          <p:nvPr/>
        </p:nvCxnSpPr>
        <p:spPr>
          <a:xfrm rot="16200000" flipH="1">
            <a:off x="5467350" y="4819650"/>
            <a:ext cx="1028700" cy="8382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345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6" grpId="0" animBg="1"/>
      <p:bldP spid="17" grpId="0" animBg="1"/>
      <p:bldP spid="28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Notifications in MVC Pattern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5562600" y="4419600"/>
            <a:ext cx="2133600" cy="381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Read Methods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1371600" y="4419600"/>
            <a:ext cx="2133600" cy="381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Write Methods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3505200" y="4191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5943600" y="21336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</a:t>
            </a:r>
            <a:endParaRPr lang="en-US" dirty="0"/>
          </a:p>
        </p:txBody>
      </p:sp>
      <p:cxnSp>
        <p:nvCxnSpPr>
          <p:cNvPr id="28" name="Straight Arrow Connector 27"/>
          <p:cNvCxnSpPr>
            <a:stCxn id="27" idx="2"/>
            <a:endCxn id="20" idx="0"/>
          </p:cNvCxnSpPr>
          <p:nvPr/>
        </p:nvCxnSpPr>
        <p:spPr>
          <a:xfrm flipH="1">
            <a:off x="6629400" y="2971800"/>
            <a:ext cx="342900" cy="14478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914400" y="22098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</a:t>
            </a:r>
            <a:endParaRPr lang="en-US" dirty="0"/>
          </a:p>
        </p:txBody>
      </p:sp>
      <p:cxnSp>
        <p:nvCxnSpPr>
          <p:cNvPr id="30" name="Straight Arrow Connector 29"/>
          <p:cNvCxnSpPr>
            <a:stCxn id="29" idx="2"/>
            <a:endCxn id="25" idx="0"/>
          </p:cNvCxnSpPr>
          <p:nvPr/>
        </p:nvCxnSpPr>
        <p:spPr>
          <a:xfrm>
            <a:off x="1943100" y="3048000"/>
            <a:ext cx="495300" cy="13716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 rot="16200000">
            <a:off x="-495300" y="2400300"/>
            <a:ext cx="2133600" cy="381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Performs Input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 rot="5400000">
            <a:off x="7277100" y="2400300"/>
            <a:ext cx="2133600" cy="381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Performs Output</a:t>
            </a:r>
            <a:endParaRPr lang="en-US" dirty="0"/>
          </a:p>
        </p:txBody>
      </p:sp>
      <p:cxnSp>
        <p:nvCxnSpPr>
          <p:cNvPr id="33" name="Straight Arrow Connector 32"/>
          <p:cNvCxnSpPr>
            <a:endCxn id="34" idx="2"/>
          </p:cNvCxnSpPr>
          <p:nvPr/>
        </p:nvCxnSpPr>
        <p:spPr>
          <a:xfrm flipV="1">
            <a:off x="2705100" y="2819400"/>
            <a:ext cx="2171700" cy="1597702"/>
          </a:xfrm>
          <a:prstGeom prst="straightConnector1">
            <a:avLst/>
          </a:prstGeom>
          <a:ln w="28575">
            <a:solidFill>
              <a:schemeClr val="accent1"/>
            </a:solidFill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3810000" y="2209800"/>
            <a:ext cx="2133600" cy="6096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Notification Method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3505200" y="50292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Observer Registration Method</a:t>
            </a:r>
            <a:endParaRPr lang="en-US" dirty="0"/>
          </a:p>
        </p:txBody>
      </p:sp>
      <p:cxnSp>
        <p:nvCxnSpPr>
          <p:cNvPr id="36" name="Straight Arrow Connector 35"/>
          <p:cNvCxnSpPr/>
          <p:nvPr/>
        </p:nvCxnSpPr>
        <p:spPr>
          <a:xfrm rot="5400000" flipH="1" flipV="1">
            <a:off x="4153694" y="6285706"/>
            <a:ext cx="838200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5162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34" grpId="0" animBg="1"/>
      <p:bldP spid="35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 dependent issues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450993445"/>
              </p:ext>
            </p:extLst>
          </p:nvPr>
        </p:nvGraphicFramePr>
        <p:xfrm>
          <a:off x="457200" y="1295400"/>
          <a:ext cx="7924800" cy="5178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7141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5562600" y="4419600"/>
            <a:ext cx="2133600" cy="381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Read Methods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Complete MVC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505200" y="41910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943600" y="21336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</a:t>
            </a:r>
            <a:endParaRPr lang="en-US" dirty="0"/>
          </a:p>
        </p:txBody>
      </p:sp>
      <p:cxnSp>
        <p:nvCxnSpPr>
          <p:cNvPr id="6" name="Straight Arrow Connector 5"/>
          <p:cNvCxnSpPr>
            <a:stCxn id="5" idx="2"/>
            <a:endCxn id="10" idx="0"/>
          </p:cNvCxnSpPr>
          <p:nvPr/>
        </p:nvCxnSpPr>
        <p:spPr>
          <a:xfrm flipH="1">
            <a:off x="6629400" y="2971800"/>
            <a:ext cx="342900" cy="14478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1371600" y="4419600"/>
            <a:ext cx="2133600" cy="381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 Methods</a:t>
            </a:r>
          </a:p>
        </p:txBody>
      </p:sp>
      <p:sp>
        <p:nvSpPr>
          <p:cNvPr id="8" name="Rectangle 7"/>
          <p:cNvSpPr/>
          <p:nvPr/>
        </p:nvSpPr>
        <p:spPr>
          <a:xfrm>
            <a:off x="914400" y="22098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</a:t>
            </a:r>
            <a:endParaRPr lang="en-US" dirty="0"/>
          </a:p>
        </p:txBody>
      </p:sp>
      <p:cxnSp>
        <p:nvCxnSpPr>
          <p:cNvPr id="9" name="Straight Arrow Connector 8"/>
          <p:cNvCxnSpPr>
            <a:stCxn id="8" idx="2"/>
            <a:endCxn id="7" idx="0"/>
          </p:cNvCxnSpPr>
          <p:nvPr/>
        </p:nvCxnSpPr>
        <p:spPr>
          <a:xfrm>
            <a:off x="1943100" y="3048000"/>
            <a:ext cx="495300" cy="13716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 rot="16200000">
            <a:off x="-495300" y="2400300"/>
            <a:ext cx="2133600" cy="381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Performs Input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 rot="5400000">
            <a:off x="7277100" y="2400300"/>
            <a:ext cx="2133600" cy="381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Performs Output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7" idx="0"/>
            <a:endCxn id="14" idx="2"/>
          </p:cNvCxnSpPr>
          <p:nvPr/>
        </p:nvCxnSpPr>
        <p:spPr>
          <a:xfrm flipV="1">
            <a:off x="2438400" y="2819400"/>
            <a:ext cx="2438400" cy="1600200"/>
          </a:xfrm>
          <a:prstGeom prst="straightConnector1">
            <a:avLst/>
          </a:prstGeom>
          <a:ln w="28575">
            <a:solidFill>
              <a:schemeClr val="accent1"/>
            </a:solidFill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810000" y="2209800"/>
            <a:ext cx="2133600" cy="6096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Notification Method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990600" y="1371600"/>
            <a:ext cx="1923803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Connection Method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981200" y="609600"/>
            <a:ext cx="0" cy="8001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3505200" y="50292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Observer Registration Method</a:t>
            </a:r>
            <a:endParaRPr lang="en-US" dirty="0"/>
          </a:p>
        </p:txBody>
      </p:sp>
      <p:cxnSp>
        <p:nvCxnSpPr>
          <p:cNvPr id="20" name="Straight Arrow Connector 19"/>
          <p:cNvCxnSpPr/>
          <p:nvPr/>
        </p:nvCxnSpPr>
        <p:spPr>
          <a:xfrm rot="5400000" flipH="1" flipV="1">
            <a:off x="4153694" y="6285706"/>
            <a:ext cx="838200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  <p:cxnSp>
        <p:nvCxnSpPr>
          <p:cNvPr id="25" name="Straight Arrow Connector 24"/>
          <p:cNvCxnSpPr>
            <a:stCxn id="19" idx="0"/>
            <a:endCxn id="14" idx="2"/>
          </p:cNvCxnSpPr>
          <p:nvPr/>
        </p:nvCxnSpPr>
        <p:spPr>
          <a:xfrm flipV="1">
            <a:off x="4533900" y="2819400"/>
            <a:ext cx="342900" cy="2209800"/>
          </a:xfrm>
          <a:prstGeom prst="straightConnector1">
            <a:avLst/>
          </a:prstGeom>
          <a:ln w="28575">
            <a:solidFill>
              <a:schemeClr val="accent1"/>
            </a:solidFill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p:transition advTm="135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0" grpId="0" animBg="1"/>
      <p:bldP spid="7" grpId="0" animBg="1"/>
      <p:bldP spid="11" grpId="0" animBg="1"/>
      <p:bldP spid="12" grpId="0" animBg="1"/>
      <p:bldP spid="14" grpId="0" animBg="1"/>
      <p:bldP spid="15" grpId="0" animBg="1"/>
      <p:bldP spid="19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Observable and Observer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438400" y="2057400"/>
            <a:ext cx="3124200" cy="609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Each observer is registered with observable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438400" y="2743200"/>
            <a:ext cx="3124200" cy="1066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Each write method in observable calls  a notification method in each observer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438400" y="3886200"/>
            <a:ext cx="3124200" cy="609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Notification method in observer reads model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762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Separation of Concerns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676400" y="1492251"/>
            <a:ext cx="2514600" cy="11525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</a:t>
            </a:r>
          </a:p>
        </p:txBody>
      </p:sp>
      <p:sp>
        <p:nvSpPr>
          <p:cNvPr id="4" name="Rectangle 3"/>
          <p:cNvSpPr/>
          <p:nvPr/>
        </p:nvSpPr>
        <p:spPr>
          <a:xfrm>
            <a:off x="1676400" y="2644777"/>
            <a:ext cx="2514600" cy="115252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B</a:t>
            </a:r>
          </a:p>
        </p:txBody>
      </p:sp>
      <p:sp>
        <p:nvSpPr>
          <p:cNvPr id="5" name="Rectangle 4"/>
          <p:cNvSpPr/>
          <p:nvPr/>
        </p:nvSpPr>
        <p:spPr>
          <a:xfrm>
            <a:off x="4876800" y="1492251"/>
            <a:ext cx="2514600" cy="11525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</a:t>
            </a:r>
          </a:p>
        </p:txBody>
      </p:sp>
      <p:sp>
        <p:nvSpPr>
          <p:cNvPr id="6" name="Rectangle 5"/>
          <p:cNvSpPr/>
          <p:nvPr/>
        </p:nvSpPr>
        <p:spPr>
          <a:xfrm>
            <a:off x="4876800" y="2644777"/>
            <a:ext cx="2514600" cy="115252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B’</a:t>
            </a:r>
          </a:p>
        </p:txBody>
      </p:sp>
      <p:sp>
        <p:nvSpPr>
          <p:cNvPr id="9" name="Rectangle 8"/>
          <p:cNvSpPr/>
          <p:nvPr/>
        </p:nvSpPr>
        <p:spPr>
          <a:xfrm>
            <a:off x="574964" y="4953000"/>
            <a:ext cx="7696200" cy="62352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if a part A of a class can be changed without changing some other part B of the class, then refactor and put A and B in different classes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56972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998"/>
    </mc:Choice>
    <mc:Fallback xmlns="">
      <p:transition spd="slow" advTm="49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9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Counter Observable and Observer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1524000"/>
            <a:ext cx="7620000" cy="1828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ObservableCounter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add (</a:t>
            </a:r>
            <a:r>
              <a:rPr lang="en-US" b="1" dirty="0" err="1" smtClean="0"/>
              <a:t>int</a:t>
            </a:r>
            <a:r>
              <a:rPr lang="en-US" dirty="0" smtClean="0"/>
              <a:t> amount) 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getValue</a:t>
            </a:r>
            <a:r>
              <a:rPr lang="en-US" dirty="0" smtClean="0"/>
              <a:t>() 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addObserver</a:t>
            </a:r>
            <a:r>
              <a:rPr lang="en-US" dirty="0" smtClean="0"/>
              <a:t>(</a:t>
            </a:r>
            <a:r>
              <a:rPr lang="en-US" dirty="0" err="1" smtClean="0"/>
              <a:t>CounterObserver</a:t>
            </a:r>
            <a:r>
              <a:rPr lang="en-US" dirty="0" smtClean="0"/>
              <a:t> observer);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removeObserver</a:t>
            </a:r>
            <a:r>
              <a:rPr lang="en-US" dirty="0" smtClean="0"/>
              <a:t>(</a:t>
            </a:r>
            <a:r>
              <a:rPr lang="en-US" dirty="0" err="1" smtClean="0"/>
              <a:t>CounterObserver</a:t>
            </a:r>
            <a:r>
              <a:rPr lang="en-US" dirty="0" smtClean="0"/>
              <a:t> observer);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04800" y="4038600"/>
            <a:ext cx="7620000" cy="1828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CounterObserver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</a:t>
            </a:r>
            <a:r>
              <a:rPr lang="en-US" dirty="0" err="1" smtClean="0"/>
              <a:t>ObservableCounter</a:t>
            </a:r>
            <a:r>
              <a:rPr lang="en-US" dirty="0" smtClean="0"/>
              <a:t> counter);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629400" y="1219200"/>
            <a:ext cx="22860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Console View, </a:t>
            </a:r>
            <a:r>
              <a:rPr lang="en-US" dirty="0" err="1" smtClean="0"/>
              <a:t>JOption</a:t>
            </a:r>
            <a:r>
              <a:rPr lang="en-US" dirty="0" smtClean="0"/>
              <a:t> View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8200" y="6019800"/>
            <a:ext cx="22860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Called whenever model is updated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800600" y="6019800"/>
            <a:ext cx="22860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Updated model</a:t>
            </a:r>
            <a:endParaRPr lang="en-US" dirty="0"/>
          </a:p>
        </p:txBody>
      </p:sp>
      <p:cxnSp>
        <p:nvCxnSpPr>
          <p:cNvPr id="10" name="Straight Arrow Connector 9"/>
          <p:cNvCxnSpPr>
            <a:stCxn id="6" idx="2"/>
          </p:cNvCxnSpPr>
          <p:nvPr/>
        </p:nvCxnSpPr>
        <p:spPr>
          <a:xfrm flipH="1">
            <a:off x="6400800" y="1905000"/>
            <a:ext cx="1371600" cy="5334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0"/>
          </p:cNvCxnSpPr>
          <p:nvPr/>
        </p:nvCxnSpPr>
        <p:spPr>
          <a:xfrm rot="5400000" flipH="1" flipV="1">
            <a:off x="5486400" y="5562600"/>
            <a:ext cx="914400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7" idx="0"/>
          </p:cNvCxnSpPr>
          <p:nvPr/>
        </p:nvCxnSpPr>
        <p:spPr>
          <a:xfrm flipV="1">
            <a:off x="1981200" y="5105400"/>
            <a:ext cx="1066800" cy="9144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20675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Counter Model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914400"/>
            <a:ext cx="8001000" cy="5791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/>
              <a:t>public</a:t>
            </a:r>
            <a:r>
              <a:rPr lang="en-US" sz="1600" dirty="0" smtClean="0"/>
              <a:t> </a:t>
            </a:r>
            <a:r>
              <a:rPr lang="en-US" sz="1600" b="1" dirty="0" smtClean="0"/>
              <a:t>class</a:t>
            </a:r>
            <a:r>
              <a:rPr lang="en-US" sz="1600" dirty="0" smtClean="0"/>
              <a:t> </a:t>
            </a:r>
            <a:r>
              <a:rPr lang="en-US" sz="1600" dirty="0" err="1" smtClean="0"/>
              <a:t>AnObservableCounter</a:t>
            </a:r>
            <a:r>
              <a:rPr lang="en-US" sz="1600" dirty="0" smtClean="0"/>
              <a:t> </a:t>
            </a:r>
            <a:r>
              <a:rPr lang="en-US" sz="1600" b="1" dirty="0" smtClean="0"/>
              <a:t>implements</a:t>
            </a:r>
            <a:r>
              <a:rPr lang="en-US" sz="1600" dirty="0" smtClean="0"/>
              <a:t> </a:t>
            </a:r>
            <a:r>
              <a:rPr lang="en-US" sz="1600" dirty="0" err="1" smtClean="0"/>
              <a:t>ObservableCounter</a:t>
            </a:r>
            <a:r>
              <a:rPr lang="en-US" sz="1600" dirty="0" smtClean="0"/>
              <a:t> {</a:t>
            </a:r>
          </a:p>
          <a:p>
            <a:r>
              <a:rPr lang="en-US" sz="1600" dirty="0" smtClean="0"/>
              <a:t>	</a:t>
            </a:r>
            <a:r>
              <a:rPr lang="en-US" sz="1600" b="1" dirty="0" err="1" smtClean="0"/>
              <a:t>int</a:t>
            </a:r>
            <a:r>
              <a:rPr lang="en-US" sz="1600" dirty="0" smtClean="0"/>
              <a:t> counter = 0;</a:t>
            </a:r>
          </a:p>
          <a:p>
            <a:r>
              <a:rPr lang="en-US" sz="1600" dirty="0" smtClean="0"/>
              <a:t>	</a:t>
            </a:r>
            <a:r>
              <a:rPr lang="en-US" sz="1600" dirty="0" err="1" smtClean="0"/>
              <a:t>ObserverList</a:t>
            </a:r>
            <a:r>
              <a:rPr lang="en-US" sz="1600" dirty="0" smtClean="0"/>
              <a:t> observers = </a:t>
            </a:r>
            <a:r>
              <a:rPr lang="en-US" sz="1600" b="1" dirty="0" smtClean="0"/>
              <a:t>new</a:t>
            </a:r>
            <a:r>
              <a:rPr lang="en-US" sz="1600" dirty="0" smtClean="0"/>
              <a:t> </a:t>
            </a:r>
            <a:r>
              <a:rPr lang="en-US" sz="1600" dirty="0" err="1" smtClean="0"/>
              <a:t>AnObserverList</a:t>
            </a:r>
            <a:r>
              <a:rPr lang="en-US" sz="1600" dirty="0" smtClean="0"/>
              <a:t>();</a:t>
            </a:r>
          </a:p>
          <a:p>
            <a:r>
              <a:rPr lang="en-US" sz="1600" dirty="0" smtClean="0"/>
              <a:t>	</a:t>
            </a:r>
            <a:r>
              <a:rPr lang="en-US" sz="1600" b="1" dirty="0" smtClean="0"/>
              <a:t>public</a:t>
            </a:r>
            <a:r>
              <a:rPr lang="en-US" sz="1600" dirty="0" smtClean="0"/>
              <a:t> </a:t>
            </a:r>
            <a:r>
              <a:rPr lang="en-US" sz="1600" b="1" dirty="0" smtClean="0"/>
              <a:t>void</a:t>
            </a:r>
            <a:r>
              <a:rPr lang="en-US" sz="1600" dirty="0" smtClean="0"/>
              <a:t> add (</a:t>
            </a:r>
            <a:r>
              <a:rPr lang="en-US" sz="1600" dirty="0" err="1" smtClean="0"/>
              <a:t>int</a:t>
            </a:r>
            <a:r>
              <a:rPr lang="en-US" sz="1600" dirty="0" smtClean="0"/>
              <a:t> amount) {</a:t>
            </a:r>
          </a:p>
          <a:p>
            <a:r>
              <a:rPr lang="en-US" sz="1600" dirty="0" smtClean="0"/>
              <a:t>		counter += amount;</a:t>
            </a:r>
          </a:p>
          <a:p>
            <a:r>
              <a:rPr lang="en-US" sz="1600" dirty="0" smtClean="0"/>
              <a:t>		</a:t>
            </a:r>
            <a:r>
              <a:rPr lang="en-US" sz="1600" dirty="0" err="1" smtClean="0"/>
              <a:t>notifyAllObservers</a:t>
            </a:r>
            <a:r>
              <a:rPr lang="en-US" sz="1600" dirty="0" smtClean="0"/>
              <a:t>();</a:t>
            </a:r>
          </a:p>
          <a:p>
            <a:r>
              <a:rPr lang="en-US" sz="1600" dirty="0" smtClean="0"/>
              <a:t>	}</a:t>
            </a:r>
          </a:p>
          <a:p>
            <a:r>
              <a:rPr lang="en-US" sz="1600" dirty="0" smtClean="0"/>
              <a:t>	</a:t>
            </a:r>
            <a:r>
              <a:rPr lang="en-US" sz="1600" b="1" dirty="0" smtClean="0"/>
              <a:t>public</a:t>
            </a:r>
            <a:r>
              <a:rPr lang="en-US" sz="1600" dirty="0" smtClean="0"/>
              <a:t> </a:t>
            </a:r>
            <a:r>
              <a:rPr lang="en-US" sz="1600" b="1" dirty="0" err="1" smtClean="0"/>
              <a:t>int</a:t>
            </a:r>
            <a:r>
              <a:rPr lang="en-US" sz="1600" dirty="0" smtClean="0"/>
              <a:t> </a:t>
            </a:r>
            <a:r>
              <a:rPr lang="en-US" sz="1600" dirty="0" err="1" smtClean="0"/>
              <a:t>getValue</a:t>
            </a:r>
            <a:r>
              <a:rPr lang="en-US" sz="1600" dirty="0" smtClean="0"/>
              <a:t>() {</a:t>
            </a:r>
          </a:p>
          <a:p>
            <a:r>
              <a:rPr lang="en-US" sz="1600" dirty="0" smtClean="0"/>
              <a:t>		</a:t>
            </a:r>
            <a:r>
              <a:rPr lang="en-US" sz="1600" b="1" dirty="0" smtClean="0"/>
              <a:t>return</a:t>
            </a:r>
            <a:r>
              <a:rPr lang="en-US" sz="1600" dirty="0" smtClean="0"/>
              <a:t> counter;</a:t>
            </a:r>
          </a:p>
          <a:p>
            <a:r>
              <a:rPr lang="en-US" sz="1600" dirty="0" smtClean="0"/>
              <a:t>	}</a:t>
            </a:r>
          </a:p>
          <a:p>
            <a:r>
              <a:rPr lang="en-US" sz="1600" dirty="0" smtClean="0"/>
              <a:t>	</a:t>
            </a:r>
            <a:r>
              <a:rPr lang="en-US" sz="1600" b="1" dirty="0" smtClean="0"/>
              <a:t>public</a:t>
            </a:r>
            <a:r>
              <a:rPr lang="en-US" sz="1600" dirty="0" smtClean="0"/>
              <a:t> </a:t>
            </a:r>
            <a:r>
              <a:rPr lang="en-US" sz="1600" b="1" dirty="0" smtClean="0"/>
              <a:t>void</a:t>
            </a:r>
            <a:r>
              <a:rPr lang="en-US" sz="1600" dirty="0" smtClean="0"/>
              <a:t> </a:t>
            </a:r>
            <a:r>
              <a:rPr lang="en-US" sz="1600" dirty="0" err="1" smtClean="0"/>
              <a:t>addObserver</a:t>
            </a:r>
            <a:r>
              <a:rPr lang="en-US" sz="1600" dirty="0" smtClean="0"/>
              <a:t>(</a:t>
            </a:r>
            <a:r>
              <a:rPr lang="en-US" sz="1600" dirty="0" err="1" smtClean="0"/>
              <a:t>CounterObserver</a:t>
            </a:r>
            <a:r>
              <a:rPr lang="en-US" sz="1600" dirty="0" smtClean="0"/>
              <a:t> observer) {</a:t>
            </a:r>
          </a:p>
          <a:p>
            <a:r>
              <a:rPr lang="en-US" sz="1600" dirty="0" smtClean="0"/>
              <a:t>		</a:t>
            </a:r>
            <a:r>
              <a:rPr lang="en-US" sz="1600" dirty="0" err="1" smtClean="0"/>
              <a:t>observers.addElement</a:t>
            </a:r>
            <a:r>
              <a:rPr lang="en-US" sz="1600" dirty="0" smtClean="0"/>
              <a:t>(observer);</a:t>
            </a:r>
          </a:p>
          <a:p>
            <a:r>
              <a:rPr lang="en-US" sz="1600" dirty="0" smtClean="0"/>
              <a:t>		</a:t>
            </a:r>
            <a:r>
              <a:rPr lang="en-US" sz="1600" dirty="0" err="1" smtClean="0"/>
              <a:t>observer.update</a:t>
            </a:r>
            <a:r>
              <a:rPr lang="en-US" sz="1600" dirty="0" smtClean="0"/>
              <a:t>(</a:t>
            </a:r>
            <a:r>
              <a:rPr lang="en-US" sz="1600" b="1" dirty="0" smtClean="0"/>
              <a:t>this</a:t>
            </a:r>
            <a:r>
              <a:rPr lang="en-US" sz="1600" dirty="0" smtClean="0"/>
              <a:t>);</a:t>
            </a:r>
          </a:p>
          <a:p>
            <a:r>
              <a:rPr lang="en-US" sz="1600" dirty="0" smtClean="0"/>
              <a:t>	}</a:t>
            </a:r>
          </a:p>
          <a:p>
            <a:r>
              <a:rPr lang="en-US" sz="1600" dirty="0" smtClean="0"/>
              <a:t>	</a:t>
            </a:r>
            <a:r>
              <a:rPr lang="en-US" sz="1600" b="1" dirty="0" smtClean="0"/>
              <a:t>public</a:t>
            </a:r>
            <a:r>
              <a:rPr lang="en-US" sz="1600" dirty="0" smtClean="0"/>
              <a:t> </a:t>
            </a:r>
            <a:r>
              <a:rPr lang="en-US" sz="1600" b="1" dirty="0" smtClean="0"/>
              <a:t>void</a:t>
            </a:r>
            <a:r>
              <a:rPr lang="en-US" sz="1600" dirty="0" smtClean="0"/>
              <a:t> </a:t>
            </a:r>
            <a:r>
              <a:rPr lang="en-US" sz="1600" dirty="0" err="1" smtClean="0"/>
              <a:t>removeObserver</a:t>
            </a:r>
            <a:r>
              <a:rPr lang="en-US" sz="1600" dirty="0" smtClean="0"/>
              <a:t>(</a:t>
            </a:r>
            <a:r>
              <a:rPr lang="en-US" sz="1600" dirty="0" err="1" smtClean="0"/>
              <a:t>CounterObserver</a:t>
            </a:r>
            <a:r>
              <a:rPr lang="en-US" sz="1600" dirty="0" smtClean="0"/>
              <a:t> observer) {</a:t>
            </a:r>
          </a:p>
          <a:p>
            <a:r>
              <a:rPr lang="en-US" sz="1600" dirty="0" smtClean="0"/>
              <a:t>		</a:t>
            </a:r>
            <a:r>
              <a:rPr lang="en-US" sz="1600" dirty="0" err="1" smtClean="0"/>
              <a:t>observers.removeElement</a:t>
            </a:r>
            <a:r>
              <a:rPr lang="en-US" sz="1600" dirty="0" smtClean="0"/>
              <a:t>(observer);</a:t>
            </a:r>
          </a:p>
          <a:p>
            <a:r>
              <a:rPr lang="en-US" sz="1600" dirty="0" smtClean="0"/>
              <a:t>	}</a:t>
            </a:r>
          </a:p>
          <a:p>
            <a:r>
              <a:rPr lang="en-US" sz="1600" b="1" dirty="0" smtClean="0"/>
              <a:t>	void</a:t>
            </a:r>
            <a:r>
              <a:rPr lang="en-US" sz="1600" dirty="0" smtClean="0"/>
              <a:t> </a:t>
            </a:r>
            <a:r>
              <a:rPr lang="en-US" sz="1600" dirty="0" err="1" smtClean="0"/>
              <a:t>notifyAllObservers</a:t>
            </a:r>
            <a:r>
              <a:rPr lang="en-US" sz="1600" dirty="0" smtClean="0"/>
              <a:t>() {</a:t>
            </a:r>
          </a:p>
          <a:p>
            <a:r>
              <a:rPr lang="en-US" sz="1600" b="1" dirty="0" smtClean="0"/>
              <a:t>		for</a:t>
            </a:r>
            <a:r>
              <a:rPr lang="en-US" sz="1600" dirty="0" smtClean="0"/>
              <a:t> (</a:t>
            </a:r>
            <a:r>
              <a:rPr lang="en-US" sz="1600" b="1" dirty="0" err="1" smtClean="0"/>
              <a:t>int</a:t>
            </a:r>
            <a:r>
              <a:rPr lang="en-US" sz="1600" dirty="0" smtClean="0"/>
              <a:t> </a:t>
            </a:r>
            <a:r>
              <a:rPr lang="en-US" sz="1600" dirty="0" err="1" smtClean="0"/>
              <a:t>observerNum</a:t>
            </a:r>
            <a:r>
              <a:rPr lang="en-US" sz="1600" dirty="0" smtClean="0"/>
              <a:t> = 0; </a:t>
            </a:r>
            <a:r>
              <a:rPr lang="en-US" sz="1600" dirty="0" err="1" smtClean="0"/>
              <a:t>observerNum</a:t>
            </a:r>
            <a:r>
              <a:rPr lang="en-US" sz="1600" dirty="0" smtClean="0"/>
              <a:t> &lt; </a:t>
            </a:r>
            <a:r>
              <a:rPr lang="en-US" sz="1600" dirty="0" err="1" smtClean="0"/>
              <a:t>observers.size</a:t>
            </a:r>
            <a:r>
              <a:rPr lang="en-US" sz="1600" dirty="0" smtClean="0"/>
              <a:t>();</a:t>
            </a:r>
          </a:p>
          <a:p>
            <a:r>
              <a:rPr lang="en-US" sz="1600" dirty="0" smtClean="0"/>
              <a:t>			</a:t>
            </a:r>
            <a:r>
              <a:rPr lang="en-US" sz="1600" dirty="0" err="1" smtClean="0"/>
              <a:t>observerNum</a:t>
            </a:r>
            <a:r>
              <a:rPr lang="en-US" sz="1600" dirty="0" smtClean="0"/>
              <a:t>++)</a:t>
            </a:r>
          </a:p>
          <a:p>
            <a:r>
              <a:rPr lang="en-US" sz="1600" dirty="0" smtClean="0"/>
              <a:t>		</a:t>
            </a:r>
            <a:r>
              <a:rPr lang="en-US" sz="1600" dirty="0" err="1" smtClean="0"/>
              <a:t>observers.elementAt</a:t>
            </a:r>
            <a:r>
              <a:rPr lang="en-US" sz="1600" dirty="0" smtClean="0"/>
              <a:t>(</a:t>
            </a:r>
            <a:r>
              <a:rPr lang="en-US" sz="1600" dirty="0" err="1" smtClean="0"/>
              <a:t>observerNum</a:t>
            </a:r>
            <a:r>
              <a:rPr lang="en-US" sz="1600" dirty="0" smtClean="0"/>
              <a:t>).update(this);</a:t>
            </a:r>
          </a:p>
          <a:p>
            <a:r>
              <a:rPr lang="en-US" sz="1600" dirty="0" smtClean="0"/>
              <a:t>	}</a:t>
            </a:r>
          </a:p>
          <a:p>
            <a:r>
              <a:rPr lang="en-US" sz="1600" dirty="0" smtClean="0"/>
              <a:t>}</a:t>
            </a:r>
          </a:p>
          <a:p>
            <a:r>
              <a:rPr lang="en-US" sz="1600" dirty="0" smtClean="0"/>
              <a:t>	</a:t>
            </a:r>
            <a:endParaRPr lang="en-US" sz="1600" dirty="0"/>
          </a:p>
        </p:txBody>
      </p:sp>
      <p:sp>
        <p:nvSpPr>
          <p:cNvPr id="5" name="Rectangle 4"/>
          <p:cNvSpPr/>
          <p:nvPr/>
        </p:nvSpPr>
        <p:spPr>
          <a:xfrm>
            <a:off x="5715000" y="2362200"/>
            <a:ext cx="30480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Give this observable initial value</a:t>
            </a:r>
            <a:endParaRPr lang="en-US" dirty="0"/>
          </a:p>
        </p:txBody>
      </p:sp>
      <p:cxnSp>
        <p:nvCxnSpPr>
          <p:cNvPr id="7" name="Straight Arrow Connector 6"/>
          <p:cNvCxnSpPr>
            <a:stCxn id="5" idx="1"/>
          </p:cNvCxnSpPr>
          <p:nvPr/>
        </p:nvCxnSpPr>
        <p:spPr>
          <a:xfrm rot="10800000" flipV="1">
            <a:off x="4419600" y="2667000"/>
            <a:ext cx="1295400" cy="609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5257800" y="6172199"/>
            <a:ext cx="3048000" cy="6096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Each write method notifies all!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11" idx="0"/>
          </p:cNvCxnSpPr>
          <p:nvPr/>
        </p:nvCxnSpPr>
        <p:spPr>
          <a:xfrm rot="16200000" flipV="1">
            <a:off x="4610101" y="4000500"/>
            <a:ext cx="761999" cy="3581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32648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" grpId="0" animBg="1"/>
      <p:bldP spid="11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Console View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2590800"/>
            <a:ext cx="8153400" cy="2209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class</a:t>
            </a:r>
            <a:r>
              <a:rPr lang="en-US" dirty="0" smtClean="0"/>
              <a:t> </a:t>
            </a:r>
            <a:r>
              <a:rPr lang="en-US" dirty="0" err="1" smtClean="0"/>
              <a:t>ACounterConsoleView</a:t>
            </a:r>
            <a:r>
              <a:rPr lang="en-US" dirty="0" smtClean="0"/>
              <a:t> </a:t>
            </a:r>
            <a:r>
              <a:rPr lang="en-US" b="1" dirty="0" smtClean="0"/>
              <a:t>implements</a:t>
            </a:r>
            <a:r>
              <a:rPr lang="en-US" dirty="0" smtClean="0"/>
              <a:t> </a:t>
            </a:r>
            <a:r>
              <a:rPr lang="en-US" dirty="0" err="1" smtClean="0"/>
              <a:t>CounterObserver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</a:t>
            </a:r>
            <a:r>
              <a:rPr lang="en-US" dirty="0" err="1" smtClean="0"/>
              <a:t>ObservableCounter</a:t>
            </a:r>
            <a:r>
              <a:rPr lang="en-US" dirty="0" smtClean="0"/>
              <a:t> counter) {</a:t>
            </a:r>
          </a:p>
          <a:p>
            <a:r>
              <a:rPr lang="en-US" dirty="0" smtClean="0"/>
              <a:t>		</a:t>
            </a:r>
            <a:r>
              <a:rPr lang="en-US" dirty="0" err="1" smtClean="0"/>
              <a:t>System.out.println</a:t>
            </a:r>
            <a:r>
              <a:rPr lang="en-US" dirty="0" smtClean="0"/>
              <a:t>("Counter: " + </a:t>
            </a:r>
            <a:r>
              <a:rPr lang="en-US" dirty="0" err="1" smtClean="0"/>
              <a:t>counter.getValue</a:t>
            </a:r>
            <a:r>
              <a:rPr lang="en-US" dirty="0" smtClean="0"/>
              <a:t>());</a:t>
            </a:r>
          </a:p>
          <a:p>
            <a:r>
              <a:rPr lang="en-US" dirty="0" smtClean="0"/>
              <a:t>	}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2409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JOption</a:t>
            </a:r>
            <a:r>
              <a:rPr lang="en-US" dirty="0" smtClean="0"/>
              <a:t> View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2590800"/>
            <a:ext cx="8153400" cy="2209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import</a:t>
            </a:r>
            <a:r>
              <a:rPr lang="en-US" dirty="0" smtClean="0"/>
              <a:t> </a:t>
            </a:r>
            <a:r>
              <a:rPr lang="en-US" dirty="0" err="1" smtClean="0"/>
              <a:t>javax.swing.JOptionPane</a:t>
            </a:r>
            <a:r>
              <a:rPr lang="en-US" dirty="0" smtClean="0"/>
              <a:t>;</a:t>
            </a:r>
          </a:p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class</a:t>
            </a:r>
            <a:r>
              <a:rPr lang="en-US" dirty="0" smtClean="0"/>
              <a:t> </a:t>
            </a:r>
            <a:r>
              <a:rPr lang="en-US" dirty="0" err="1" smtClean="0"/>
              <a:t>ACounterJOptionView</a:t>
            </a:r>
            <a:r>
              <a:rPr lang="en-US" dirty="0" smtClean="0"/>
              <a:t> </a:t>
            </a:r>
            <a:r>
              <a:rPr lang="en-US" b="1" dirty="0" smtClean="0"/>
              <a:t>implements</a:t>
            </a:r>
            <a:r>
              <a:rPr lang="en-US" dirty="0" smtClean="0"/>
              <a:t> </a:t>
            </a:r>
            <a:r>
              <a:rPr lang="en-US" dirty="0" err="1" smtClean="0"/>
              <a:t>CounterObserver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</a:t>
            </a:r>
            <a:r>
              <a:rPr lang="en-US" dirty="0" err="1" smtClean="0"/>
              <a:t>ObservableCounter</a:t>
            </a:r>
            <a:r>
              <a:rPr lang="en-US" dirty="0" smtClean="0"/>
              <a:t> counter) {</a:t>
            </a:r>
          </a:p>
          <a:p>
            <a:r>
              <a:rPr lang="en-US" dirty="0" smtClean="0"/>
              <a:t>		 </a:t>
            </a:r>
            <a:r>
              <a:rPr lang="en-US" dirty="0" err="1" smtClean="0"/>
              <a:t>JOptionPane.showMessageDialog</a:t>
            </a:r>
            <a:r>
              <a:rPr lang="en-US" dirty="0" smtClean="0"/>
              <a:t>(</a:t>
            </a:r>
          </a:p>
          <a:p>
            <a:r>
              <a:rPr lang="en-US" dirty="0" smtClean="0"/>
              <a:t>			</a:t>
            </a:r>
            <a:r>
              <a:rPr lang="en-US" b="1" dirty="0" smtClean="0"/>
              <a:t>null</a:t>
            </a:r>
            <a:r>
              <a:rPr lang="en-US" dirty="0" smtClean="0"/>
              <a:t>, "Counter: " + </a:t>
            </a:r>
            <a:r>
              <a:rPr lang="en-US" dirty="0" err="1" smtClean="0"/>
              <a:t>counter.getValue</a:t>
            </a:r>
            <a:r>
              <a:rPr lang="en-US" dirty="0" smtClean="0"/>
              <a:t>());</a:t>
            </a:r>
          </a:p>
          <a:p>
            <a:r>
              <a:rPr lang="en-US" dirty="0" smtClean="0"/>
              <a:t>	}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206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Console Controller Interface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2590800"/>
            <a:ext cx="8153400" cy="2209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CounterController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setModel</a:t>
            </a:r>
            <a:r>
              <a:rPr lang="en-US" dirty="0" smtClean="0"/>
              <a:t>(</a:t>
            </a:r>
            <a:r>
              <a:rPr lang="en-US" dirty="0" err="1" smtClean="0"/>
              <a:t>ObservableCounter</a:t>
            </a:r>
            <a:r>
              <a:rPr lang="en-US" dirty="0" smtClean="0"/>
              <a:t> </a:t>
            </a:r>
            <a:r>
              <a:rPr lang="en-US" dirty="0" err="1" smtClean="0"/>
              <a:t>theCounter</a:t>
            </a:r>
            <a:r>
              <a:rPr lang="en-US" dirty="0" smtClean="0"/>
              <a:t>);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processInput</a:t>
            </a:r>
            <a:r>
              <a:rPr lang="en-US" dirty="0" smtClean="0"/>
              <a:t>();	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4870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Console Controller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1066800"/>
            <a:ext cx="8153400" cy="5257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class</a:t>
            </a:r>
            <a:r>
              <a:rPr lang="en-US" dirty="0" smtClean="0"/>
              <a:t> </a:t>
            </a:r>
            <a:r>
              <a:rPr lang="en-US" dirty="0" err="1" smtClean="0"/>
              <a:t>ACounterController</a:t>
            </a:r>
            <a:r>
              <a:rPr lang="en-US" dirty="0" smtClean="0"/>
              <a:t> </a:t>
            </a:r>
            <a:r>
              <a:rPr lang="en-US" b="1" dirty="0" smtClean="0"/>
              <a:t>implements</a:t>
            </a:r>
            <a:r>
              <a:rPr lang="en-US" dirty="0" smtClean="0"/>
              <a:t> </a:t>
            </a:r>
            <a:r>
              <a:rPr lang="en-US" dirty="0" err="1" smtClean="0"/>
              <a:t>CounterController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dirty="0" err="1" smtClean="0"/>
              <a:t>ObservableCounter</a:t>
            </a:r>
            <a:r>
              <a:rPr lang="en-US" dirty="0" smtClean="0"/>
              <a:t> counter;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setModel</a:t>
            </a:r>
            <a:r>
              <a:rPr lang="en-US" dirty="0" smtClean="0"/>
              <a:t>(</a:t>
            </a:r>
            <a:r>
              <a:rPr lang="en-US" dirty="0" err="1" smtClean="0"/>
              <a:t>ObservableCounter</a:t>
            </a:r>
            <a:r>
              <a:rPr lang="en-US" dirty="0" smtClean="0"/>
              <a:t> </a:t>
            </a:r>
            <a:r>
              <a:rPr lang="en-US" dirty="0" err="1" smtClean="0"/>
              <a:t>theCounter</a:t>
            </a:r>
            <a:r>
              <a:rPr lang="en-US" dirty="0" smtClean="0"/>
              <a:t>) {</a:t>
            </a:r>
          </a:p>
          <a:p>
            <a:r>
              <a:rPr lang="en-US" dirty="0" smtClean="0"/>
              <a:t>		counter = </a:t>
            </a:r>
            <a:r>
              <a:rPr lang="en-US" dirty="0" err="1" smtClean="0"/>
              <a:t>theCounter</a:t>
            </a:r>
            <a:r>
              <a:rPr lang="en-US" dirty="0" smtClean="0"/>
              <a:t>;</a:t>
            </a:r>
          </a:p>
          <a:p>
            <a:r>
              <a:rPr lang="en-US" dirty="0" smtClean="0"/>
              <a:t>	}	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processInput</a:t>
            </a:r>
            <a:r>
              <a:rPr lang="en-US" dirty="0" smtClean="0"/>
              <a:t>() {</a:t>
            </a:r>
          </a:p>
          <a:p>
            <a:r>
              <a:rPr lang="en-US" dirty="0" smtClean="0"/>
              <a:t>		</a:t>
            </a:r>
            <a:r>
              <a:rPr lang="en-US" b="1" dirty="0" smtClean="0"/>
              <a:t>while</a:t>
            </a:r>
            <a:r>
              <a:rPr lang="en-US" dirty="0" smtClean="0"/>
              <a:t> (</a:t>
            </a:r>
            <a:r>
              <a:rPr lang="en-US" b="1" dirty="0" smtClean="0"/>
              <a:t>true</a:t>
            </a:r>
            <a:r>
              <a:rPr lang="en-US" dirty="0" smtClean="0"/>
              <a:t>) {</a:t>
            </a:r>
          </a:p>
          <a:p>
            <a:r>
              <a:rPr lang="en-US" dirty="0" smtClean="0"/>
              <a:t>			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nextInput</a:t>
            </a:r>
            <a:r>
              <a:rPr lang="en-US" dirty="0" smtClean="0"/>
              <a:t> = </a:t>
            </a:r>
            <a:r>
              <a:rPr lang="en-US" dirty="0" err="1" smtClean="0"/>
              <a:t>Console.readInt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			</a:t>
            </a:r>
            <a:r>
              <a:rPr lang="en-US" b="1" dirty="0" smtClean="0"/>
              <a:t>if</a:t>
            </a:r>
            <a:r>
              <a:rPr lang="en-US" dirty="0" smtClean="0"/>
              <a:t> (</a:t>
            </a:r>
            <a:r>
              <a:rPr lang="en-US" dirty="0" err="1" smtClean="0"/>
              <a:t>nextInput</a:t>
            </a:r>
            <a:r>
              <a:rPr lang="en-US" dirty="0" smtClean="0"/>
              <a:t> == 0) </a:t>
            </a:r>
            <a:r>
              <a:rPr lang="en-US" b="1" dirty="0" smtClean="0"/>
              <a:t>break</a:t>
            </a:r>
            <a:r>
              <a:rPr lang="en-US" dirty="0" smtClean="0"/>
              <a:t>;</a:t>
            </a:r>
          </a:p>
          <a:p>
            <a:r>
              <a:rPr lang="en-US" dirty="0" smtClean="0"/>
              <a:t>			</a:t>
            </a:r>
            <a:r>
              <a:rPr lang="en-US" dirty="0" err="1" smtClean="0"/>
              <a:t>counter.add</a:t>
            </a:r>
            <a:r>
              <a:rPr lang="en-US" dirty="0" smtClean="0"/>
              <a:t>(</a:t>
            </a:r>
            <a:r>
              <a:rPr lang="en-US" dirty="0" err="1" smtClean="0"/>
              <a:t>nextInput</a:t>
            </a:r>
            <a:r>
              <a:rPr lang="en-US" dirty="0" smtClean="0"/>
              <a:t>);			</a:t>
            </a:r>
          </a:p>
          <a:p>
            <a:r>
              <a:rPr lang="en-US" dirty="0" smtClean="0"/>
              <a:t>		}</a:t>
            </a:r>
          </a:p>
          <a:p>
            <a:r>
              <a:rPr lang="en-US" dirty="0" smtClean="0"/>
              <a:t>	}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2771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Console Main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1524000"/>
            <a:ext cx="8153400" cy="2209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static void </a:t>
            </a:r>
            <a:r>
              <a:rPr lang="en-US" dirty="0" smtClean="0"/>
              <a:t>main (String </a:t>
            </a:r>
            <a:r>
              <a:rPr lang="en-US" dirty="0" err="1" smtClean="0"/>
              <a:t>args</a:t>
            </a:r>
            <a:r>
              <a:rPr lang="en-US" dirty="0" smtClean="0"/>
              <a:t>[]) {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ObservableCounter</a:t>
            </a:r>
            <a:r>
              <a:rPr lang="en-US" dirty="0" smtClean="0"/>
              <a:t> model = </a:t>
            </a:r>
            <a:r>
              <a:rPr lang="en-US" b="1" dirty="0" smtClean="0"/>
              <a:t>new </a:t>
            </a:r>
            <a:r>
              <a:rPr lang="en-US" dirty="0" err="1" smtClean="0"/>
              <a:t>AnObservableCounter</a:t>
            </a:r>
            <a:r>
              <a:rPr lang="en-US" dirty="0" smtClean="0"/>
              <a:t>(); 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model.addObserver</a:t>
            </a:r>
            <a:r>
              <a:rPr lang="en-US" dirty="0" smtClean="0"/>
              <a:t>(</a:t>
            </a:r>
            <a:r>
              <a:rPr lang="en-US" b="1" dirty="0" smtClean="0"/>
              <a:t>new</a:t>
            </a:r>
            <a:r>
              <a:rPr lang="en-US" dirty="0" smtClean="0"/>
              <a:t> </a:t>
            </a:r>
            <a:r>
              <a:rPr lang="en-US" dirty="0" err="1" smtClean="0"/>
              <a:t>ACounterConsoleView</a:t>
            </a:r>
            <a:r>
              <a:rPr lang="en-US" dirty="0" smtClean="0"/>
              <a:t>());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CounterController</a:t>
            </a:r>
            <a:r>
              <a:rPr lang="en-US" dirty="0" smtClean="0"/>
              <a:t> controller = </a:t>
            </a:r>
            <a:r>
              <a:rPr lang="en-US" b="1" dirty="0" smtClean="0"/>
              <a:t>new</a:t>
            </a:r>
            <a:r>
              <a:rPr lang="en-US" dirty="0" smtClean="0"/>
              <a:t> </a:t>
            </a:r>
            <a:r>
              <a:rPr lang="en-US" dirty="0" err="1" smtClean="0"/>
              <a:t>ACounterController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controller.setModel</a:t>
            </a:r>
            <a:r>
              <a:rPr lang="en-US" dirty="0" smtClean="0"/>
              <a:t>(model);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controller.processInput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733800" y="3962400"/>
            <a:ext cx="2346325" cy="2200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0087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Console and </a:t>
            </a:r>
            <a:r>
              <a:rPr lang="en-US" dirty="0" err="1" smtClean="0"/>
              <a:t>JOption</a:t>
            </a:r>
            <a:r>
              <a:rPr lang="en-US" dirty="0" smtClean="0"/>
              <a:t> Main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1524000"/>
            <a:ext cx="8153400" cy="2209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static void </a:t>
            </a:r>
            <a:r>
              <a:rPr lang="en-US" dirty="0" smtClean="0"/>
              <a:t>main (String </a:t>
            </a:r>
            <a:r>
              <a:rPr lang="en-US" dirty="0" err="1" smtClean="0"/>
              <a:t>args</a:t>
            </a:r>
            <a:r>
              <a:rPr lang="en-US" dirty="0" smtClean="0"/>
              <a:t>[]) {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ObservableCounter</a:t>
            </a:r>
            <a:r>
              <a:rPr lang="en-US" dirty="0" smtClean="0"/>
              <a:t> model = </a:t>
            </a:r>
            <a:r>
              <a:rPr lang="en-US" b="1" dirty="0" smtClean="0"/>
              <a:t>new </a:t>
            </a:r>
            <a:r>
              <a:rPr lang="en-US" dirty="0" err="1" smtClean="0"/>
              <a:t>AnObservableCounter</a:t>
            </a:r>
            <a:r>
              <a:rPr lang="en-US" dirty="0" smtClean="0"/>
              <a:t>(); 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model.addObserver</a:t>
            </a:r>
            <a:r>
              <a:rPr lang="en-US" dirty="0" smtClean="0"/>
              <a:t> (</a:t>
            </a:r>
            <a:r>
              <a:rPr lang="en-US" b="1" dirty="0" smtClean="0"/>
              <a:t>new</a:t>
            </a:r>
            <a:r>
              <a:rPr lang="en-US" dirty="0" smtClean="0"/>
              <a:t>  </a:t>
            </a:r>
            <a:r>
              <a:rPr lang="en-US" dirty="0" err="1" smtClean="0"/>
              <a:t>ACounterJOptionView</a:t>
            </a:r>
            <a:r>
              <a:rPr lang="en-US" dirty="0" smtClean="0"/>
              <a:t>());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CounterController</a:t>
            </a:r>
            <a:r>
              <a:rPr lang="en-US" dirty="0" smtClean="0"/>
              <a:t> controller = </a:t>
            </a:r>
            <a:r>
              <a:rPr lang="en-US" b="1" dirty="0" smtClean="0"/>
              <a:t>new</a:t>
            </a:r>
            <a:r>
              <a:rPr lang="en-US" dirty="0" smtClean="0"/>
              <a:t>  </a:t>
            </a:r>
            <a:r>
              <a:rPr lang="en-US" dirty="0" err="1" smtClean="0"/>
              <a:t>ACounterController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controller.setModel</a:t>
            </a:r>
            <a:r>
              <a:rPr lang="en-US" dirty="0" smtClean="0"/>
              <a:t>(model);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controller.processInput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Rectangle 15"/>
          <p:cNvSpPr>
            <a:spLocks noChangeArrowheads="1"/>
          </p:cNvSpPr>
          <p:nvPr/>
        </p:nvSpPr>
        <p:spPr bwMode="auto">
          <a:xfrm>
            <a:off x="685800" y="2209800"/>
            <a:ext cx="5715000" cy="304800"/>
          </a:xfrm>
          <a:prstGeom prst="rect">
            <a:avLst/>
          </a:prstGeom>
          <a:noFill/>
          <a:ln w="38100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130675" y="3962400"/>
            <a:ext cx="2346325" cy="2200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93810" y="3962400"/>
            <a:ext cx="3766501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Rectangle 13"/>
          <p:cNvSpPr>
            <a:spLocks noChangeArrowheads="1"/>
          </p:cNvSpPr>
          <p:nvPr/>
        </p:nvSpPr>
        <p:spPr bwMode="auto">
          <a:xfrm>
            <a:off x="304800" y="4114800"/>
            <a:ext cx="381000" cy="304800"/>
          </a:xfrm>
          <a:prstGeom prst="rect">
            <a:avLst/>
          </a:prstGeom>
          <a:noFill/>
          <a:ln w="38100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Rectangle 13"/>
          <p:cNvSpPr>
            <a:spLocks noChangeArrowheads="1"/>
          </p:cNvSpPr>
          <p:nvPr/>
        </p:nvSpPr>
        <p:spPr bwMode="auto">
          <a:xfrm>
            <a:off x="4114800" y="4419600"/>
            <a:ext cx="381000" cy="304800"/>
          </a:xfrm>
          <a:prstGeom prst="rect">
            <a:avLst/>
          </a:prstGeom>
          <a:noFill/>
          <a:ln w="38100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752600" y="6248400"/>
            <a:ext cx="3581400" cy="4572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Shared input code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11" idx="0"/>
            <a:endCxn id="8" idx="2"/>
          </p:cNvCxnSpPr>
          <p:nvPr/>
        </p:nvCxnSpPr>
        <p:spPr>
          <a:xfrm rot="16200000" flipV="1">
            <a:off x="1104900" y="3810000"/>
            <a:ext cx="1828800" cy="3048000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11" idx="0"/>
            <a:endCxn id="10" idx="2"/>
          </p:cNvCxnSpPr>
          <p:nvPr/>
        </p:nvCxnSpPr>
        <p:spPr>
          <a:xfrm rot="5400000" flipH="1" flipV="1">
            <a:off x="3162300" y="5105400"/>
            <a:ext cx="1524000" cy="762000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3818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" grpId="0" animBg="1"/>
      <p:bldP spid="8" grpId="0" animBg="1"/>
      <p:bldP spid="10" grpId="0" animBg="1"/>
      <p:bldP spid="11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Mixed UI Main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1295400"/>
            <a:ext cx="8153400" cy="24384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static void </a:t>
            </a:r>
            <a:r>
              <a:rPr lang="en-US" dirty="0" smtClean="0"/>
              <a:t>main (String </a:t>
            </a:r>
            <a:r>
              <a:rPr lang="en-US" dirty="0" err="1" smtClean="0"/>
              <a:t>args</a:t>
            </a:r>
            <a:r>
              <a:rPr lang="en-US" dirty="0" smtClean="0"/>
              <a:t>[]) {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ObservableCounter</a:t>
            </a:r>
            <a:r>
              <a:rPr lang="en-US" dirty="0" smtClean="0"/>
              <a:t> model = </a:t>
            </a:r>
            <a:r>
              <a:rPr lang="en-US" b="1" dirty="0" smtClean="0"/>
              <a:t>new </a:t>
            </a:r>
            <a:r>
              <a:rPr lang="en-US" dirty="0" err="1" smtClean="0"/>
              <a:t>AnObservableCounter</a:t>
            </a:r>
            <a:r>
              <a:rPr lang="en-US" dirty="0" smtClean="0"/>
              <a:t>(); 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model.addObserver</a:t>
            </a:r>
            <a:r>
              <a:rPr lang="en-US" dirty="0" smtClean="0"/>
              <a:t>(</a:t>
            </a:r>
            <a:r>
              <a:rPr lang="en-US" b="1" dirty="0" smtClean="0"/>
              <a:t>new </a:t>
            </a:r>
            <a:r>
              <a:rPr lang="en-US" dirty="0" err="1" smtClean="0"/>
              <a:t>ACounterJOptionView</a:t>
            </a:r>
            <a:r>
              <a:rPr lang="en-US" dirty="0" smtClean="0"/>
              <a:t>());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model.addObserver</a:t>
            </a:r>
            <a:r>
              <a:rPr lang="en-US" dirty="0" smtClean="0"/>
              <a:t> (</a:t>
            </a:r>
            <a:r>
              <a:rPr lang="en-US" b="1" dirty="0" smtClean="0"/>
              <a:t>new</a:t>
            </a:r>
            <a:r>
              <a:rPr lang="en-US" dirty="0" smtClean="0"/>
              <a:t> </a:t>
            </a:r>
            <a:r>
              <a:rPr lang="en-US" dirty="0" err="1" smtClean="0"/>
              <a:t>ACounterConsoleView</a:t>
            </a:r>
            <a:r>
              <a:rPr lang="en-US" dirty="0" smtClean="0"/>
              <a:t>());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CounterController</a:t>
            </a:r>
            <a:r>
              <a:rPr lang="en-US" dirty="0" smtClean="0"/>
              <a:t> controller = </a:t>
            </a:r>
            <a:r>
              <a:rPr lang="en-US" b="1" dirty="0" smtClean="0"/>
              <a:t>new</a:t>
            </a:r>
            <a:r>
              <a:rPr lang="en-US" dirty="0" smtClean="0"/>
              <a:t> </a:t>
            </a:r>
            <a:r>
              <a:rPr lang="en-US" dirty="0" err="1" smtClean="0"/>
              <a:t>ACounterController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controller.setModel</a:t>
            </a:r>
            <a:r>
              <a:rPr lang="en-US" dirty="0" smtClean="0"/>
              <a:t>(model);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controller.processInput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12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743200" y="3962400"/>
            <a:ext cx="3657600" cy="233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8392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Efficiency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828800" y="4953000"/>
            <a:ext cx="53340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What if observer is in USA and observable in China?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828800" y="5791200"/>
            <a:ext cx="53340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Update must make a “long distance” call to read method (</a:t>
            </a:r>
            <a:r>
              <a:rPr lang="en-US" dirty="0" err="1" smtClean="0"/>
              <a:t>getValue</a:t>
            </a:r>
            <a:r>
              <a:rPr lang="en-US" dirty="0" smtClean="0"/>
              <a:t>()) to update counter state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04800" y="1066800"/>
            <a:ext cx="8153400" cy="1752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CounterObserver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</a:t>
            </a:r>
            <a:r>
              <a:rPr lang="en-US" dirty="0" err="1" smtClean="0"/>
              <a:t>ObservableCounter</a:t>
            </a:r>
            <a:r>
              <a:rPr lang="en-US" dirty="0" smtClean="0"/>
              <a:t> counter);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04800" y="2729345"/>
            <a:ext cx="8153400" cy="2209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class</a:t>
            </a:r>
            <a:r>
              <a:rPr lang="en-US" dirty="0" smtClean="0"/>
              <a:t> </a:t>
            </a:r>
            <a:r>
              <a:rPr lang="en-US" dirty="0" err="1" smtClean="0"/>
              <a:t>ACounterConsoleView</a:t>
            </a:r>
            <a:r>
              <a:rPr lang="en-US" dirty="0" smtClean="0"/>
              <a:t> </a:t>
            </a:r>
            <a:r>
              <a:rPr lang="en-US" b="1" dirty="0" smtClean="0"/>
              <a:t>implements</a:t>
            </a:r>
            <a:r>
              <a:rPr lang="en-US" dirty="0" smtClean="0"/>
              <a:t> </a:t>
            </a:r>
            <a:r>
              <a:rPr lang="en-US" dirty="0" err="1" smtClean="0"/>
              <a:t>CounterObserver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</a:t>
            </a:r>
            <a:r>
              <a:rPr lang="en-US" dirty="0" err="1" smtClean="0"/>
              <a:t>ObservableCounter</a:t>
            </a:r>
            <a:r>
              <a:rPr lang="en-US" dirty="0" smtClean="0"/>
              <a:t> counter) {</a:t>
            </a:r>
          </a:p>
          <a:p>
            <a:r>
              <a:rPr lang="en-US" dirty="0" smtClean="0"/>
              <a:t>		</a:t>
            </a:r>
            <a:r>
              <a:rPr lang="en-US" dirty="0" err="1" smtClean="0"/>
              <a:t>System.out.println</a:t>
            </a:r>
            <a:r>
              <a:rPr lang="en-US" dirty="0" smtClean="0"/>
              <a:t>("Counter: " + </a:t>
            </a:r>
            <a:r>
              <a:rPr lang="en-US" dirty="0" err="1" smtClean="0"/>
              <a:t>counter.getValue</a:t>
            </a:r>
            <a:r>
              <a:rPr lang="en-US" dirty="0" smtClean="0"/>
              <a:t>());</a:t>
            </a:r>
          </a:p>
          <a:p>
            <a:r>
              <a:rPr lang="en-US" dirty="0" smtClean="0"/>
              <a:t>	}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04333345"/>
      </p:ext>
    </p:extLst>
  </p:cSld>
  <p:clrMapOvr>
    <a:masterClrMapping/>
  </p:clrMapOvr>
  <p:transition advTm="11954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9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Recurring theme</a:t>
            </a:r>
          </a:p>
          <a:p>
            <a:r>
              <a:rPr lang="en-US" dirty="0" smtClean="0"/>
              <a:t>Bean, Vector pattern</a:t>
            </a:r>
          </a:p>
          <a:p>
            <a:pPr lvl="1"/>
            <a:r>
              <a:rPr lang="en-US" dirty="0" smtClean="0"/>
              <a:t>Conventions for readability</a:t>
            </a:r>
          </a:p>
          <a:p>
            <a:r>
              <a:rPr lang="en-US" dirty="0" smtClean="0"/>
              <a:t>Loop patterns</a:t>
            </a:r>
          </a:p>
          <a:p>
            <a:pPr lvl="1"/>
            <a:r>
              <a:rPr lang="en-US" dirty="0" smtClean="0"/>
              <a:t>Event-controlled</a:t>
            </a:r>
          </a:p>
          <a:p>
            <a:pPr lvl="1"/>
            <a:r>
              <a:rPr lang="en-US" dirty="0" smtClean="0"/>
              <a:t>Counter controlled</a:t>
            </a:r>
          </a:p>
          <a:p>
            <a:r>
              <a:rPr lang="en-US" dirty="0" smtClean="0"/>
              <a:t>Design patterns</a:t>
            </a:r>
          </a:p>
          <a:p>
            <a:pPr lvl="1"/>
            <a:r>
              <a:rPr lang="en-US" dirty="0" smtClean="0"/>
              <a:t>Helps identify the kind of classes our program should have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84344594"/>
      </p:ext>
    </p:extLst>
  </p:cSld>
  <p:clrMapOvr>
    <a:masterClrMapping/>
  </p:clrMapOvr>
  <p:transition advTm="10816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 smtClean="0"/>
              <a:t>Notification with Change Description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1905000"/>
            <a:ext cx="8686800" cy="1752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CounterObserver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</a:t>
            </a:r>
            <a:r>
              <a:rPr lang="en-US" dirty="0" err="1" smtClean="0"/>
              <a:t>ObservableCounter</a:t>
            </a:r>
            <a:r>
              <a:rPr lang="en-US" dirty="0" smtClean="0"/>
              <a:t> counter,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newCounterVal</a:t>
            </a:r>
            <a:r>
              <a:rPr lang="en-US" dirty="0" smtClean="0"/>
              <a:t>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200400" y="914400"/>
            <a:ext cx="45720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 need to call read method after notification</a:t>
            </a:r>
            <a:endParaRPr lang="en-US" dirty="0"/>
          </a:p>
        </p:txBody>
      </p:sp>
      <p:cxnSp>
        <p:nvCxnSpPr>
          <p:cNvPr id="6" name="Straight Arrow Connector 5"/>
          <p:cNvCxnSpPr>
            <a:stCxn id="5" idx="2"/>
          </p:cNvCxnSpPr>
          <p:nvPr/>
        </p:nvCxnSpPr>
        <p:spPr>
          <a:xfrm rot="16200000" flipH="1">
            <a:off x="5905500" y="1257300"/>
            <a:ext cx="1066800" cy="1905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" name="Rectangle 6"/>
          <p:cNvSpPr/>
          <p:nvPr/>
        </p:nvSpPr>
        <p:spPr>
          <a:xfrm>
            <a:off x="340426" y="4038600"/>
            <a:ext cx="8153400" cy="2209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class</a:t>
            </a:r>
            <a:r>
              <a:rPr lang="en-US" dirty="0" smtClean="0"/>
              <a:t> </a:t>
            </a:r>
            <a:r>
              <a:rPr lang="en-US" dirty="0" err="1" smtClean="0"/>
              <a:t>ACounterConsoleView</a:t>
            </a:r>
            <a:r>
              <a:rPr lang="en-US" dirty="0" smtClean="0"/>
              <a:t> </a:t>
            </a:r>
            <a:r>
              <a:rPr lang="en-US" b="1" dirty="0" smtClean="0"/>
              <a:t>implements</a:t>
            </a:r>
            <a:r>
              <a:rPr lang="en-US" dirty="0" smtClean="0"/>
              <a:t> </a:t>
            </a:r>
            <a:r>
              <a:rPr lang="en-US" dirty="0" err="1" smtClean="0"/>
              <a:t>CounterObserver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</a:t>
            </a:r>
            <a:r>
              <a:rPr lang="en-US" dirty="0" err="1" smtClean="0"/>
              <a:t>ObservableCounter</a:t>
            </a:r>
            <a:r>
              <a:rPr lang="en-US" dirty="0" smtClean="0"/>
              <a:t> counter,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newCounterVal</a:t>
            </a:r>
            <a:r>
              <a:rPr lang="en-US" dirty="0" smtClean="0"/>
              <a:t>) {</a:t>
            </a:r>
          </a:p>
          <a:p>
            <a:r>
              <a:rPr lang="en-US" dirty="0" smtClean="0"/>
              <a:t>		</a:t>
            </a:r>
            <a:r>
              <a:rPr lang="en-US" dirty="0" err="1" smtClean="0"/>
              <a:t>System.out.println</a:t>
            </a:r>
            <a:r>
              <a:rPr lang="en-US" dirty="0" smtClean="0"/>
              <a:t>("Counter: " + </a:t>
            </a:r>
            <a:r>
              <a:rPr lang="en-US" dirty="0" err="1" smtClean="0"/>
              <a:t>newCounterVal</a:t>
            </a:r>
            <a:r>
              <a:rPr lang="en-US" dirty="0" smtClean="0"/>
              <a:t>));</a:t>
            </a:r>
          </a:p>
          <a:p>
            <a:r>
              <a:rPr lang="en-US" dirty="0" smtClean="0"/>
              <a:t>	}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5486400" y="1676399"/>
            <a:ext cx="952500" cy="35814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084741"/>
      </p:ext>
    </p:extLst>
  </p:cSld>
  <p:clrMapOvr>
    <a:masterClrMapping/>
  </p:clrMapOvr>
  <p:transition advTm="4763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/>
              <a:t>ObjectEditor</a:t>
            </a:r>
            <a:r>
              <a:rPr lang="en-US" sz="3200" dirty="0" smtClean="0"/>
              <a:t> Update?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810" y="1371600"/>
            <a:ext cx="8686800" cy="1752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CounterObserver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</a:t>
            </a:r>
            <a:r>
              <a:rPr lang="en-US" dirty="0" err="1" smtClean="0"/>
              <a:t>ObservableCounter</a:t>
            </a:r>
            <a:r>
              <a:rPr lang="en-US" dirty="0" smtClean="0"/>
              <a:t> counter,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newCounterVal</a:t>
            </a:r>
            <a:r>
              <a:rPr lang="en-US" dirty="0" smtClean="0"/>
              <a:t>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03810" y="3429000"/>
            <a:ext cx="7773390" cy="7620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Can </a:t>
            </a:r>
            <a:r>
              <a:rPr lang="en-US" dirty="0" err="1" smtClean="0"/>
              <a:t>ObjectEditor</a:t>
            </a:r>
            <a:r>
              <a:rPr lang="en-US" dirty="0" smtClean="0"/>
              <a:t> become a view of Counter so no need to call refresh?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41415" y="4495800"/>
            <a:ext cx="7773390" cy="7620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ObjectEditor</a:t>
            </a:r>
            <a:r>
              <a:rPr lang="en-US" dirty="0" smtClean="0"/>
              <a:t> does not know about </a:t>
            </a:r>
            <a:r>
              <a:rPr lang="en-US" dirty="0" err="1" smtClean="0"/>
              <a:t>CounterObserver</a:t>
            </a:r>
            <a:r>
              <a:rPr lang="en-US" dirty="0" smtClean="0"/>
              <a:t> and cannot implement it.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38624226"/>
      </p:ext>
    </p:extLst>
  </p:cSld>
  <p:clrMapOvr>
    <a:masterClrMapping/>
  </p:clrMapOvr>
  <p:transition advTm="22844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0" grpId="0" animBg="1"/>
      <p:bldP spid="11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err="1" smtClean="0"/>
              <a:t>java.util.Observer</a:t>
            </a:r>
            <a:r>
              <a:rPr lang="en-US" dirty="0" smtClean="0"/>
              <a:t> and Observable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1371600"/>
            <a:ext cx="8686800" cy="1752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 interface </a:t>
            </a:r>
            <a:r>
              <a:rPr lang="en-US" dirty="0" err="1" smtClean="0"/>
              <a:t>java.util.Observer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update(Observable o, Object </a:t>
            </a:r>
            <a:r>
              <a:rPr lang="en-US" dirty="0" err="1" smtClean="0"/>
              <a:t>arg</a:t>
            </a:r>
            <a:r>
              <a:rPr lang="en-US" dirty="0" smtClean="0"/>
              <a:t>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810000" y="990600"/>
            <a:ext cx="45720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“Standard” observer interface talking arbitrary change Object argument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4800" y="3276600"/>
            <a:ext cx="8686800" cy="1752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 class </a:t>
            </a:r>
            <a:r>
              <a:rPr lang="en-US" dirty="0" err="1" smtClean="0"/>
              <a:t>java.util.Observable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addObserver</a:t>
            </a:r>
            <a:r>
              <a:rPr lang="en-US" dirty="0" smtClean="0"/>
              <a:t>(Observer o) { … };</a:t>
            </a:r>
          </a:p>
          <a:p>
            <a:r>
              <a:rPr lang="en-US" dirty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notifyObservers</a:t>
            </a:r>
            <a:r>
              <a:rPr lang="en-US" dirty="0" smtClean="0"/>
              <a:t>() { … };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657600" y="4800600"/>
            <a:ext cx="45720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chemeClr val="bg1">
                    <a:lumMod val="95000"/>
                  </a:schemeClr>
                </a:solidFill>
              </a:rPr>
              <a:t>Model 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must be subclass of Observable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531262"/>
      </p:ext>
    </p:extLst>
  </p:cSld>
  <p:clrMapOvr>
    <a:masterClrMapping/>
  </p:clrMapOvr>
  <p:transition advTm="6403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493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72"/>
    </mc:Choice>
    <mc:Fallback xmlns="">
      <p:transition spd="slow" advTm="23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Circularity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1524000"/>
            <a:ext cx="7620000" cy="1828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ObservableCounter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add (</a:t>
            </a:r>
            <a:r>
              <a:rPr lang="en-US" b="1" dirty="0" err="1" smtClean="0"/>
              <a:t>int</a:t>
            </a:r>
            <a:r>
              <a:rPr lang="en-US" dirty="0" smtClean="0"/>
              <a:t> amount) 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getValue</a:t>
            </a:r>
            <a:r>
              <a:rPr lang="en-US" dirty="0" smtClean="0"/>
              <a:t>() 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addObserver</a:t>
            </a:r>
            <a:r>
              <a:rPr lang="en-US" dirty="0" smtClean="0"/>
              <a:t>(</a:t>
            </a:r>
            <a:r>
              <a:rPr lang="en-US" dirty="0" err="1" smtClean="0"/>
              <a:t>CounterObserver</a:t>
            </a:r>
            <a:r>
              <a:rPr lang="en-US" dirty="0" smtClean="0"/>
              <a:t> observer);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removeObserver</a:t>
            </a:r>
            <a:r>
              <a:rPr lang="en-US" dirty="0" smtClean="0"/>
              <a:t>(</a:t>
            </a:r>
            <a:r>
              <a:rPr lang="en-US" dirty="0" err="1" smtClean="0"/>
              <a:t>CounterObserver</a:t>
            </a:r>
            <a:r>
              <a:rPr lang="en-US" dirty="0" smtClean="0"/>
              <a:t> observer);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04800" y="4038600"/>
            <a:ext cx="7620000" cy="1828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CounterObserver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</a:t>
            </a:r>
            <a:r>
              <a:rPr lang="en-US" dirty="0" err="1" smtClean="0"/>
              <a:t>ObservableCounter</a:t>
            </a:r>
            <a:r>
              <a:rPr lang="en-US" dirty="0" smtClean="0"/>
              <a:t> counter);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743200" y="3276600"/>
            <a:ext cx="4343400" cy="106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Cannot compile </a:t>
            </a:r>
            <a:r>
              <a:rPr lang="en-US" dirty="0" err="1" smtClean="0"/>
              <a:t>ObservableCounter</a:t>
            </a:r>
            <a:r>
              <a:rPr lang="en-US" dirty="0" smtClean="0"/>
              <a:t> without </a:t>
            </a:r>
            <a:r>
              <a:rPr lang="en-US" dirty="0" err="1" smtClean="0"/>
              <a:t>CounterObserver</a:t>
            </a:r>
            <a:r>
              <a:rPr lang="en-US" dirty="0" smtClean="0"/>
              <a:t> and vice versa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114800" y="2438400"/>
            <a:ext cx="1905000" cy="30480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3429000" y="4800600"/>
            <a:ext cx="2209800" cy="30480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~PP1476.WAV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79488459"/>
      </p:ext>
    </p:extLst>
  </p:cSld>
  <p:clrMapOvr>
    <a:masterClrMapping/>
  </p:clrMapOvr>
  <p:transition advTm="21154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21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8" grpId="0" animBg="1"/>
      <p:bldP spid="8" grpId="1" animBg="1"/>
      <p:bldP spid="13" grpId="0" animBg="1"/>
      <p:bldP spid="14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Breaking Circularity: Multiple Stages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1524000"/>
            <a:ext cx="7620000" cy="1828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ObservableCounter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add (</a:t>
            </a:r>
            <a:r>
              <a:rPr lang="en-US" b="1" dirty="0" err="1" smtClean="0"/>
              <a:t>int</a:t>
            </a:r>
            <a:r>
              <a:rPr lang="en-US" dirty="0" smtClean="0"/>
              <a:t> amount) 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getValue</a:t>
            </a:r>
            <a:r>
              <a:rPr lang="en-US" dirty="0" smtClean="0"/>
              <a:t>() 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04800" y="4038600"/>
            <a:ext cx="7620000" cy="1828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CounterObserver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</a:t>
            </a:r>
            <a:r>
              <a:rPr lang="en-US" dirty="0" err="1" smtClean="0"/>
              <a:t>ObservableCounter</a:t>
            </a:r>
            <a:r>
              <a:rPr lang="en-US" dirty="0" smtClean="0"/>
              <a:t> counter);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743200" y="3276600"/>
            <a:ext cx="43434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CounterObserver</a:t>
            </a:r>
            <a:r>
              <a:rPr lang="en-US" dirty="0" smtClean="0"/>
              <a:t> references compiled </a:t>
            </a:r>
            <a:r>
              <a:rPr lang="en-US" dirty="0" err="1" smtClean="0"/>
              <a:t>ObservableCounter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3429000" y="4800600"/>
            <a:ext cx="2209800" cy="30480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~PP2876.WAV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12109741"/>
      </p:ext>
    </p:extLst>
  </p:cSld>
  <p:clrMapOvr>
    <a:masterClrMapping/>
  </p:clrMapOvr>
  <p:transition advTm="1770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15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8" grpId="0" animBg="1"/>
      <p:bldP spid="8" grpId="1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Circularity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1524000"/>
            <a:ext cx="7620000" cy="1828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ObservableCounter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add (</a:t>
            </a:r>
            <a:r>
              <a:rPr lang="en-US" b="1" dirty="0" err="1" smtClean="0"/>
              <a:t>int</a:t>
            </a:r>
            <a:r>
              <a:rPr lang="en-US" dirty="0" smtClean="0"/>
              <a:t> amount) 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getValue</a:t>
            </a:r>
            <a:r>
              <a:rPr lang="en-US" dirty="0" smtClean="0"/>
              <a:t>() 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addObserver</a:t>
            </a:r>
            <a:r>
              <a:rPr lang="en-US" dirty="0" smtClean="0"/>
              <a:t>(</a:t>
            </a:r>
            <a:r>
              <a:rPr lang="en-US" dirty="0" err="1" smtClean="0"/>
              <a:t>CounterObserver</a:t>
            </a:r>
            <a:r>
              <a:rPr lang="en-US" dirty="0" smtClean="0"/>
              <a:t> observer);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removeObserver</a:t>
            </a:r>
            <a:r>
              <a:rPr lang="en-US" dirty="0" smtClean="0"/>
              <a:t>(</a:t>
            </a:r>
            <a:r>
              <a:rPr lang="en-US" dirty="0" err="1" smtClean="0"/>
              <a:t>CounterObserver</a:t>
            </a:r>
            <a:r>
              <a:rPr lang="en-US" dirty="0" smtClean="0"/>
              <a:t> observer);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04800" y="4038600"/>
            <a:ext cx="7620000" cy="1828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CounterObserver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</a:t>
            </a:r>
            <a:r>
              <a:rPr lang="en-US" dirty="0" err="1" smtClean="0"/>
              <a:t>ObservableCounter</a:t>
            </a:r>
            <a:r>
              <a:rPr lang="en-US" dirty="0" smtClean="0"/>
              <a:t> counter);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743200" y="3276600"/>
            <a:ext cx="43434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Recompiled observable references compiled </a:t>
            </a:r>
            <a:r>
              <a:rPr lang="en-US" dirty="0" err="1" smtClean="0"/>
              <a:t>CounterObserver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114800" y="2438400"/>
            <a:ext cx="1905000" cy="30480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~PP2306.WAV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55408299"/>
      </p:ext>
    </p:extLst>
  </p:cSld>
  <p:clrMapOvr>
    <a:masterClrMapping/>
  </p:clrMapOvr>
  <p:transition advTm="20005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15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8" grpId="0" animBg="1"/>
      <p:bldP spid="8" grpId="1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Circularity and Breaking it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63283912"/>
              </p:ext>
            </p:extLst>
          </p:nvPr>
        </p:nvGraphicFramePr>
        <p:xfrm>
          <a:off x="457200" y="1295400"/>
          <a:ext cx="7924800" cy="5178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~PP378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558069"/>
      </p:ext>
    </p:extLst>
  </p:cSld>
  <p:clrMapOvr>
    <a:masterClrMapping/>
  </p:clrMapOvr>
  <p:transition advTm="208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Counter Model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914400"/>
            <a:ext cx="8001000" cy="5791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/>
              <a:t>public</a:t>
            </a:r>
            <a:r>
              <a:rPr lang="en-US" sz="1600" dirty="0" smtClean="0"/>
              <a:t> </a:t>
            </a:r>
            <a:r>
              <a:rPr lang="en-US" sz="1600" b="1" dirty="0" smtClean="0"/>
              <a:t>class</a:t>
            </a:r>
            <a:r>
              <a:rPr lang="en-US" sz="1600" dirty="0" smtClean="0"/>
              <a:t> </a:t>
            </a:r>
            <a:r>
              <a:rPr lang="en-US" sz="1600" dirty="0" err="1" smtClean="0"/>
              <a:t>AnObservableCounter</a:t>
            </a:r>
            <a:r>
              <a:rPr lang="en-US" sz="1600" dirty="0" smtClean="0"/>
              <a:t> </a:t>
            </a:r>
            <a:r>
              <a:rPr lang="en-US" sz="1600" b="1" dirty="0" smtClean="0"/>
              <a:t>implements</a:t>
            </a:r>
            <a:r>
              <a:rPr lang="en-US" sz="1600" dirty="0" smtClean="0"/>
              <a:t> </a:t>
            </a:r>
            <a:r>
              <a:rPr lang="en-US" sz="1600" dirty="0" err="1" smtClean="0"/>
              <a:t>ObservableCounter</a:t>
            </a:r>
            <a:r>
              <a:rPr lang="en-US" sz="1600" dirty="0" smtClean="0"/>
              <a:t> {</a:t>
            </a:r>
          </a:p>
          <a:p>
            <a:r>
              <a:rPr lang="en-US" sz="1600" dirty="0" smtClean="0"/>
              <a:t>	</a:t>
            </a:r>
            <a:r>
              <a:rPr lang="en-US" sz="1600" b="1" dirty="0" err="1" smtClean="0"/>
              <a:t>int</a:t>
            </a:r>
            <a:r>
              <a:rPr lang="en-US" sz="1600" dirty="0" smtClean="0"/>
              <a:t> counter = 0;</a:t>
            </a:r>
          </a:p>
          <a:p>
            <a:r>
              <a:rPr lang="en-US" sz="1600" dirty="0" smtClean="0"/>
              <a:t>	</a:t>
            </a:r>
            <a:r>
              <a:rPr lang="en-US" sz="1600" dirty="0" err="1" smtClean="0"/>
              <a:t>ObserverList</a:t>
            </a:r>
            <a:r>
              <a:rPr lang="en-US" sz="1600" dirty="0" smtClean="0"/>
              <a:t> observers = </a:t>
            </a:r>
            <a:r>
              <a:rPr lang="en-US" sz="1600" b="1" dirty="0" smtClean="0"/>
              <a:t>new</a:t>
            </a:r>
            <a:r>
              <a:rPr lang="en-US" sz="1600" dirty="0" smtClean="0"/>
              <a:t> </a:t>
            </a:r>
            <a:r>
              <a:rPr lang="en-US" sz="1600" dirty="0" err="1" smtClean="0"/>
              <a:t>AnObserverList</a:t>
            </a:r>
            <a:r>
              <a:rPr lang="en-US" sz="1600" dirty="0" smtClean="0"/>
              <a:t>();</a:t>
            </a:r>
          </a:p>
          <a:p>
            <a:r>
              <a:rPr lang="en-US" sz="1600" dirty="0" smtClean="0"/>
              <a:t>	</a:t>
            </a:r>
            <a:r>
              <a:rPr lang="en-US" sz="1600" b="1" dirty="0" smtClean="0"/>
              <a:t>public</a:t>
            </a:r>
            <a:r>
              <a:rPr lang="en-US" sz="1600" dirty="0" smtClean="0"/>
              <a:t> </a:t>
            </a:r>
            <a:r>
              <a:rPr lang="en-US" sz="1600" b="1" dirty="0" smtClean="0"/>
              <a:t>void</a:t>
            </a:r>
            <a:r>
              <a:rPr lang="en-US" sz="1600" dirty="0" smtClean="0"/>
              <a:t> add (</a:t>
            </a:r>
            <a:r>
              <a:rPr lang="en-US" sz="1600" dirty="0" err="1" smtClean="0"/>
              <a:t>int</a:t>
            </a:r>
            <a:r>
              <a:rPr lang="en-US" sz="1600" dirty="0" smtClean="0"/>
              <a:t> amount) {</a:t>
            </a:r>
          </a:p>
          <a:p>
            <a:r>
              <a:rPr lang="en-US" sz="1600" dirty="0" smtClean="0"/>
              <a:t>		counter += amount;</a:t>
            </a:r>
          </a:p>
          <a:p>
            <a:r>
              <a:rPr lang="en-US" sz="1600" dirty="0" smtClean="0"/>
              <a:t>		</a:t>
            </a:r>
            <a:r>
              <a:rPr lang="en-US" sz="1600" dirty="0" err="1" smtClean="0"/>
              <a:t>notifyAllObservers</a:t>
            </a:r>
            <a:r>
              <a:rPr lang="en-US" sz="1600" dirty="0" smtClean="0"/>
              <a:t>();</a:t>
            </a:r>
          </a:p>
          <a:p>
            <a:r>
              <a:rPr lang="en-US" sz="1600" dirty="0" smtClean="0"/>
              <a:t>	}</a:t>
            </a:r>
          </a:p>
          <a:p>
            <a:r>
              <a:rPr lang="en-US" sz="1600" dirty="0" smtClean="0"/>
              <a:t>	</a:t>
            </a:r>
            <a:r>
              <a:rPr lang="en-US" sz="1600" b="1" dirty="0" smtClean="0"/>
              <a:t>public</a:t>
            </a:r>
            <a:r>
              <a:rPr lang="en-US" sz="1600" dirty="0" smtClean="0"/>
              <a:t> </a:t>
            </a:r>
            <a:r>
              <a:rPr lang="en-US" sz="1600" b="1" dirty="0" err="1" smtClean="0"/>
              <a:t>int</a:t>
            </a:r>
            <a:r>
              <a:rPr lang="en-US" sz="1600" dirty="0" smtClean="0"/>
              <a:t> </a:t>
            </a:r>
            <a:r>
              <a:rPr lang="en-US" sz="1600" dirty="0" err="1" smtClean="0"/>
              <a:t>getValue</a:t>
            </a:r>
            <a:r>
              <a:rPr lang="en-US" sz="1600" dirty="0" smtClean="0"/>
              <a:t>() {</a:t>
            </a:r>
          </a:p>
          <a:p>
            <a:r>
              <a:rPr lang="en-US" sz="1600" dirty="0" smtClean="0"/>
              <a:t>		</a:t>
            </a:r>
            <a:r>
              <a:rPr lang="en-US" sz="1600" b="1" dirty="0" smtClean="0"/>
              <a:t>return</a:t>
            </a:r>
            <a:r>
              <a:rPr lang="en-US" sz="1600" dirty="0" smtClean="0"/>
              <a:t> counter;</a:t>
            </a:r>
          </a:p>
          <a:p>
            <a:r>
              <a:rPr lang="en-US" sz="1600" dirty="0" smtClean="0"/>
              <a:t>	}</a:t>
            </a:r>
          </a:p>
          <a:p>
            <a:r>
              <a:rPr lang="en-US" sz="1600" dirty="0" smtClean="0"/>
              <a:t>	</a:t>
            </a:r>
            <a:r>
              <a:rPr lang="en-US" sz="1600" b="1" dirty="0" smtClean="0"/>
              <a:t>public</a:t>
            </a:r>
            <a:r>
              <a:rPr lang="en-US" sz="1600" dirty="0" smtClean="0"/>
              <a:t> </a:t>
            </a:r>
            <a:r>
              <a:rPr lang="en-US" sz="1600" b="1" dirty="0" smtClean="0"/>
              <a:t>void</a:t>
            </a:r>
            <a:r>
              <a:rPr lang="en-US" sz="1600" dirty="0" smtClean="0"/>
              <a:t> </a:t>
            </a:r>
            <a:r>
              <a:rPr lang="en-US" sz="1600" dirty="0" err="1" smtClean="0"/>
              <a:t>addObserver</a:t>
            </a:r>
            <a:r>
              <a:rPr lang="en-US" sz="1600" dirty="0" smtClean="0"/>
              <a:t>(</a:t>
            </a:r>
            <a:r>
              <a:rPr lang="en-US" sz="1600" dirty="0" err="1" smtClean="0"/>
              <a:t>CounterObserver</a:t>
            </a:r>
            <a:r>
              <a:rPr lang="en-US" sz="1600" dirty="0" smtClean="0"/>
              <a:t> observer) {</a:t>
            </a:r>
          </a:p>
          <a:p>
            <a:r>
              <a:rPr lang="en-US" sz="1600" dirty="0" smtClean="0"/>
              <a:t>		</a:t>
            </a:r>
            <a:r>
              <a:rPr lang="en-US" sz="1600" dirty="0" err="1" smtClean="0"/>
              <a:t>observers.addElement</a:t>
            </a:r>
            <a:r>
              <a:rPr lang="en-US" sz="1600" dirty="0" smtClean="0"/>
              <a:t>(observer);</a:t>
            </a:r>
          </a:p>
          <a:p>
            <a:r>
              <a:rPr lang="en-US" sz="1600" dirty="0" smtClean="0"/>
              <a:t>		</a:t>
            </a:r>
            <a:r>
              <a:rPr lang="en-US" sz="1600" dirty="0" err="1" smtClean="0"/>
              <a:t>observer.update</a:t>
            </a:r>
            <a:r>
              <a:rPr lang="en-US" sz="1600" dirty="0" smtClean="0"/>
              <a:t>(</a:t>
            </a:r>
            <a:r>
              <a:rPr lang="en-US" sz="1600" b="1" dirty="0" smtClean="0"/>
              <a:t>this</a:t>
            </a:r>
            <a:r>
              <a:rPr lang="en-US" sz="1600" dirty="0" smtClean="0"/>
              <a:t>);</a:t>
            </a:r>
          </a:p>
          <a:p>
            <a:r>
              <a:rPr lang="en-US" sz="1600" dirty="0" smtClean="0"/>
              <a:t>	}</a:t>
            </a:r>
          </a:p>
          <a:p>
            <a:r>
              <a:rPr lang="en-US" sz="1600" dirty="0" smtClean="0"/>
              <a:t>	</a:t>
            </a:r>
            <a:r>
              <a:rPr lang="en-US" sz="1600" b="1" dirty="0" smtClean="0"/>
              <a:t>public</a:t>
            </a:r>
            <a:r>
              <a:rPr lang="en-US" sz="1600" dirty="0" smtClean="0"/>
              <a:t> </a:t>
            </a:r>
            <a:r>
              <a:rPr lang="en-US" sz="1600" b="1" dirty="0" smtClean="0"/>
              <a:t>void</a:t>
            </a:r>
            <a:r>
              <a:rPr lang="en-US" sz="1600" dirty="0" smtClean="0"/>
              <a:t> </a:t>
            </a:r>
            <a:r>
              <a:rPr lang="en-US" sz="1600" dirty="0" err="1" smtClean="0"/>
              <a:t>removeObserver</a:t>
            </a:r>
            <a:r>
              <a:rPr lang="en-US" sz="1600" dirty="0" smtClean="0"/>
              <a:t>(</a:t>
            </a:r>
            <a:r>
              <a:rPr lang="en-US" sz="1600" dirty="0" err="1" smtClean="0"/>
              <a:t>CounterObserver</a:t>
            </a:r>
            <a:r>
              <a:rPr lang="en-US" sz="1600" dirty="0" smtClean="0"/>
              <a:t> observer) {</a:t>
            </a:r>
          </a:p>
          <a:p>
            <a:r>
              <a:rPr lang="en-US" sz="1600" dirty="0" smtClean="0"/>
              <a:t>		</a:t>
            </a:r>
            <a:r>
              <a:rPr lang="en-US" sz="1600" dirty="0" err="1" smtClean="0"/>
              <a:t>observers.removeElement</a:t>
            </a:r>
            <a:r>
              <a:rPr lang="en-US" sz="1600" dirty="0" smtClean="0"/>
              <a:t>(observer);</a:t>
            </a:r>
          </a:p>
          <a:p>
            <a:r>
              <a:rPr lang="en-US" sz="1600" dirty="0" smtClean="0"/>
              <a:t>	}</a:t>
            </a:r>
          </a:p>
          <a:p>
            <a:r>
              <a:rPr lang="en-US" sz="1600" b="1" dirty="0" smtClean="0"/>
              <a:t>	void</a:t>
            </a:r>
            <a:r>
              <a:rPr lang="en-US" sz="1600" dirty="0" smtClean="0"/>
              <a:t> </a:t>
            </a:r>
            <a:r>
              <a:rPr lang="en-US" sz="1600" dirty="0" err="1" smtClean="0"/>
              <a:t>notifyAllObservers</a:t>
            </a:r>
            <a:r>
              <a:rPr lang="en-US" sz="1600" dirty="0" smtClean="0"/>
              <a:t>() {</a:t>
            </a:r>
          </a:p>
          <a:p>
            <a:r>
              <a:rPr lang="en-US" sz="1600" b="1" dirty="0" smtClean="0"/>
              <a:t>		for</a:t>
            </a:r>
            <a:r>
              <a:rPr lang="en-US" sz="1600" dirty="0" smtClean="0"/>
              <a:t> (</a:t>
            </a:r>
            <a:r>
              <a:rPr lang="en-US" sz="1600" b="1" dirty="0" err="1" smtClean="0"/>
              <a:t>int</a:t>
            </a:r>
            <a:r>
              <a:rPr lang="en-US" sz="1600" dirty="0" smtClean="0"/>
              <a:t> </a:t>
            </a:r>
            <a:r>
              <a:rPr lang="en-US" sz="1600" dirty="0" err="1" smtClean="0"/>
              <a:t>observerNum</a:t>
            </a:r>
            <a:r>
              <a:rPr lang="en-US" sz="1600" dirty="0" smtClean="0"/>
              <a:t> = 0; </a:t>
            </a:r>
            <a:r>
              <a:rPr lang="en-US" sz="1600" dirty="0" err="1" smtClean="0"/>
              <a:t>observerNum</a:t>
            </a:r>
            <a:r>
              <a:rPr lang="en-US" sz="1600" dirty="0" smtClean="0"/>
              <a:t> &lt; </a:t>
            </a:r>
            <a:r>
              <a:rPr lang="en-US" sz="1600" dirty="0" err="1" smtClean="0"/>
              <a:t>observers.size</a:t>
            </a:r>
            <a:r>
              <a:rPr lang="en-US" sz="1600" dirty="0" smtClean="0"/>
              <a:t>();</a:t>
            </a:r>
          </a:p>
          <a:p>
            <a:r>
              <a:rPr lang="en-US" sz="1600" dirty="0" smtClean="0"/>
              <a:t>			</a:t>
            </a:r>
            <a:r>
              <a:rPr lang="en-US" sz="1600" dirty="0" err="1" smtClean="0"/>
              <a:t>observerNum</a:t>
            </a:r>
            <a:r>
              <a:rPr lang="en-US" sz="1600" dirty="0" smtClean="0"/>
              <a:t>++)</a:t>
            </a:r>
          </a:p>
          <a:p>
            <a:r>
              <a:rPr lang="en-US" sz="1600" dirty="0" smtClean="0"/>
              <a:t>		</a:t>
            </a:r>
            <a:r>
              <a:rPr lang="en-US" sz="1600" dirty="0" err="1" smtClean="0"/>
              <a:t>observers.elementAt</a:t>
            </a:r>
            <a:r>
              <a:rPr lang="en-US" sz="1600" dirty="0" smtClean="0"/>
              <a:t>(</a:t>
            </a:r>
            <a:r>
              <a:rPr lang="en-US" sz="1600" dirty="0" err="1" smtClean="0"/>
              <a:t>observerNum</a:t>
            </a:r>
            <a:r>
              <a:rPr lang="en-US" sz="1600" dirty="0" smtClean="0"/>
              <a:t>).update(this);</a:t>
            </a:r>
          </a:p>
          <a:p>
            <a:r>
              <a:rPr lang="en-US" sz="1600" dirty="0" smtClean="0"/>
              <a:t>	}</a:t>
            </a:r>
          </a:p>
          <a:p>
            <a:r>
              <a:rPr lang="en-US" sz="1600" dirty="0" smtClean="0"/>
              <a:t>}</a:t>
            </a:r>
          </a:p>
          <a:p>
            <a:r>
              <a:rPr lang="en-US" sz="1600" dirty="0" smtClean="0"/>
              <a:t>	</a:t>
            </a:r>
            <a:endParaRPr lang="en-US" sz="1600" dirty="0"/>
          </a:p>
        </p:txBody>
      </p:sp>
      <p:sp>
        <p:nvSpPr>
          <p:cNvPr id="5" name="Rectangle 4"/>
          <p:cNvSpPr/>
          <p:nvPr/>
        </p:nvSpPr>
        <p:spPr>
          <a:xfrm>
            <a:off x="5715000" y="2362200"/>
            <a:ext cx="30480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Give this observable initial value</a:t>
            </a:r>
            <a:endParaRPr lang="en-US" dirty="0"/>
          </a:p>
        </p:txBody>
      </p:sp>
      <p:cxnSp>
        <p:nvCxnSpPr>
          <p:cNvPr id="7" name="Straight Arrow Connector 6"/>
          <p:cNvCxnSpPr>
            <a:stCxn id="5" idx="1"/>
          </p:cNvCxnSpPr>
          <p:nvPr/>
        </p:nvCxnSpPr>
        <p:spPr>
          <a:xfrm rot="10800000" flipV="1">
            <a:off x="4419600" y="2667000"/>
            <a:ext cx="1295400" cy="609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5257800" y="6172199"/>
            <a:ext cx="3048000" cy="6096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Each write method notifies all!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11" idx="0"/>
          </p:cNvCxnSpPr>
          <p:nvPr/>
        </p:nvCxnSpPr>
        <p:spPr>
          <a:xfrm rot="16200000" flipV="1">
            <a:off x="4610101" y="4000500"/>
            <a:ext cx="761999" cy="3581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~PP614.WAV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98933994"/>
      </p:ext>
    </p:extLst>
  </p:cSld>
  <p:clrMapOvr>
    <a:masterClrMapping/>
  </p:clrMapOvr>
  <p:transition advTm="18788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19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5" grpId="0" animBg="1"/>
      <p:bldP spid="11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Console View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2590800"/>
            <a:ext cx="8153400" cy="2209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class</a:t>
            </a:r>
            <a:r>
              <a:rPr lang="en-US" dirty="0" smtClean="0"/>
              <a:t> </a:t>
            </a:r>
            <a:r>
              <a:rPr lang="en-US" dirty="0" err="1" smtClean="0"/>
              <a:t>ACounterConsoleView</a:t>
            </a:r>
            <a:r>
              <a:rPr lang="en-US" dirty="0" smtClean="0"/>
              <a:t> </a:t>
            </a:r>
            <a:r>
              <a:rPr lang="en-US" b="1" dirty="0" smtClean="0"/>
              <a:t>implements</a:t>
            </a:r>
            <a:r>
              <a:rPr lang="en-US" dirty="0" smtClean="0"/>
              <a:t> </a:t>
            </a:r>
            <a:r>
              <a:rPr lang="en-US" dirty="0" err="1" smtClean="0"/>
              <a:t>CounterObserver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</a:t>
            </a:r>
            <a:r>
              <a:rPr lang="en-US" dirty="0" err="1" smtClean="0"/>
              <a:t>ObservableCounter</a:t>
            </a:r>
            <a:r>
              <a:rPr lang="en-US" dirty="0" smtClean="0"/>
              <a:t> counter) {</a:t>
            </a:r>
          </a:p>
          <a:p>
            <a:r>
              <a:rPr lang="en-US" dirty="0" smtClean="0"/>
              <a:t>		</a:t>
            </a:r>
            <a:r>
              <a:rPr lang="en-US" dirty="0" err="1" smtClean="0"/>
              <a:t>System.out.println</a:t>
            </a:r>
            <a:r>
              <a:rPr lang="en-US" dirty="0" smtClean="0"/>
              <a:t>("Counter: " + </a:t>
            </a:r>
            <a:r>
              <a:rPr lang="en-US" dirty="0" err="1" smtClean="0"/>
              <a:t>counter.getValue</a:t>
            </a:r>
            <a:r>
              <a:rPr lang="en-US" dirty="0" smtClean="0"/>
              <a:t>());</a:t>
            </a:r>
          </a:p>
          <a:p>
            <a:r>
              <a:rPr lang="en-US" dirty="0" smtClean="0"/>
              <a:t>	}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6" name="~PP860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786009"/>
      </p:ext>
    </p:extLst>
  </p:cSld>
  <p:clrMapOvr>
    <a:masterClrMapping/>
  </p:clrMapOvr>
  <p:transition advTm="1654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178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r>
              <a:rPr lang="en-US" dirty="0"/>
              <a:t>Design Pattern</a:t>
            </a:r>
          </a:p>
        </p:txBody>
      </p:sp>
      <p:sp>
        <p:nvSpPr>
          <p:cNvPr id="4341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14800" y="1447800"/>
            <a:ext cx="4495800" cy="4953000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 smtClean="0"/>
              <a:t>Reusable program decomposition  pattern</a:t>
            </a:r>
            <a:endParaRPr lang="en-US" sz="2800" dirty="0"/>
          </a:p>
          <a:p>
            <a:r>
              <a:rPr lang="en-US" sz="2800" dirty="0"/>
              <a:t>Not specific class or interface, infinite family of </a:t>
            </a:r>
            <a:r>
              <a:rPr lang="en-US" sz="2800" dirty="0" smtClean="0"/>
              <a:t>classes/interfaces implement this pattern.</a:t>
            </a:r>
            <a:endParaRPr lang="en-US" sz="2500" dirty="0"/>
          </a:p>
          <a:p>
            <a:r>
              <a:rPr lang="en-US" sz="2800" dirty="0" smtClean="0"/>
              <a:t>Usually </a:t>
            </a:r>
            <a:r>
              <a:rPr lang="en-US" sz="2800" dirty="0"/>
              <a:t>involves multiple </a:t>
            </a:r>
            <a:r>
              <a:rPr lang="en-US" sz="2800" dirty="0" smtClean="0"/>
              <a:t>objects</a:t>
            </a:r>
          </a:p>
          <a:p>
            <a:r>
              <a:rPr lang="en-US" sz="2800" dirty="0" smtClean="0"/>
              <a:t>Language-independent</a:t>
            </a:r>
          </a:p>
          <a:p>
            <a:r>
              <a:rPr lang="en-US" sz="2800" dirty="0" smtClean="0"/>
              <a:t>Include architecture and frameworks</a:t>
            </a:r>
            <a:endParaRPr lang="en-US" sz="2700" dirty="0" smtClean="0"/>
          </a:p>
          <a:p>
            <a:r>
              <a:rPr lang="en-US" sz="2800" dirty="0"/>
              <a:t>Inspired by Architectural Pattern (</a:t>
            </a:r>
            <a:r>
              <a:rPr lang="en-US" sz="2800" dirty="0" err="1"/>
              <a:t>Chrstopher</a:t>
            </a:r>
            <a:r>
              <a:rPr lang="en-US" sz="2800" dirty="0"/>
              <a:t> Plummer</a:t>
            </a:r>
            <a:r>
              <a:rPr lang="en-US" sz="2800" dirty="0" smtClean="0"/>
              <a:t>)</a:t>
            </a:r>
          </a:p>
          <a:p>
            <a:endParaRPr lang="en-US" sz="2800" dirty="0"/>
          </a:p>
          <a:p>
            <a:endParaRPr lang="en-US" sz="2700" dirty="0" smtClean="0"/>
          </a:p>
          <a:p>
            <a:pPr lvl="1"/>
            <a:endParaRPr lang="en-US" sz="2400" dirty="0"/>
          </a:p>
        </p:txBody>
      </p:sp>
      <p:pic>
        <p:nvPicPr>
          <p:cNvPr id="4" name="Picture 2" descr="D:\tarjan_backup\Scanned_Images\DesignPatternsTextCover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8600" y="1295400"/>
            <a:ext cx="3961966" cy="4959350"/>
          </a:xfrm>
          <a:prstGeom prst="rect">
            <a:avLst/>
          </a:prstGeom>
          <a:noFill/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195074"/>
      </p:ext>
    </p:extLst>
  </p:cSld>
  <p:clrMapOvr>
    <a:masterClrMapping/>
  </p:clrMapOvr>
  <p:transition advTm="15944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JOption</a:t>
            </a:r>
            <a:r>
              <a:rPr lang="en-US" dirty="0" smtClean="0"/>
              <a:t> View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2590800"/>
            <a:ext cx="8153400" cy="2209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import</a:t>
            </a:r>
            <a:r>
              <a:rPr lang="en-US" dirty="0" smtClean="0"/>
              <a:t> </a:t>
            </a:r>
            <a:r>
              <a:rPr lang="en-US" dirty="0" err="1" smtClean="0"/>
              <a:t>javax.swing.JOptionPane</a:t>
            </a:r>
            <a:r>
              <a:rPr lang="en-US" dirty="0" smtClean="0"/>
              <a:t>;</a:t>
            </a:r>
          </a:p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class</a:t>
            </a:r>
            <a:r>
              <a:rPr lang="en-US" dirty="0" smtClean="0"/>
              <a:t> </a:t>
            </a:r>
            <a:r>
              <a:rPr lang="en-US" dirty="0" err="1" smtClean="0"/>
              <a:t>ACounterJOptionView</a:t>
            </a:r>
            <a:r>
              <a:rPr lang="en-US" dirty="0" smtClean="0"/>
              <a:t> </a:t>
            </a:r>
            <a:r>
              <a:rPr lang="en-US" b="1" dirty="0" smtClean="0"/>
              <a:t>implements</a:t>
            </a:r>
            <a:r>
              <a:rPr lang="en-US" dirty="0" smtClean="0"/>
              <a:t> </a:t>
            </a:r>
            <a:r>
              <a:rPr lang="en-US" dirty="0" err="1" smtClean="0"/>
              <a:t>CounterObserver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</a:t>
            </a:r>
            <a:r>
              <a:rPr lang="en-US" dirty="0" err="1" smtClean="0"/>
              <a:t>ObservableCounter</a:t>
            </a:r>
            <a:r>
              <a:rPr lang="en-US" dirty="0" smtClean="0"/>
              <a:t> counter) {</a:t>
            </a:r>
          </a:p>
          <a:p>
            <a:r>
              <a:rPr lang="en-US" dirty="0" smtClean="0"/>
              <a:t>		 </a:t>
            </a:r>
            <a:r>
              <a:rPr lang="en-US" dirty="0" err="1" smtClean="0"/>
              <a:t>JOptionPane.showMessageDialog</a:t>
            </a:r>
            <a:r>
              <a:rPr lang="en-US" dirty="0" smtClean="0"/>
              <a:t>(</a:t>
            </a:r>
          </a:p>
          <a:p>
            <a:r>
              <a:rPr lang="en-US" dirty="0" smtClean="0"/>
              <a:t>			</a:t>
            </a:r>
            <a:r>
              <a:rPr lang="en-US" b="1" dirty="0" smtClean="0"/>
              <a:t>null</a:t>
            </a:r>
            <a:r>
              <a:rPr lang="en-US" dirty="0" smtClean="0"/>
              <a:t>, "Counter: " + </a:t>
            </a:r>
            <a:r>
              <a:rPr lang="en-US" dirty="0" err="1" smtClean="0"/>
              <a:t>counter.getValue</a:t>
            </a:r>
            <a:r>
              <a:rPr lang="en-US" dirty="0" smtClean="0"/>
              <a:t>());</a:t>
            </a:r>
          </a:p>
          <a:p>
            <a:r>
              <a:rPr lang="en-US" dirty="0" smtClean="0"/>
              <a:t>	}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6" name="~PP2736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096543"/>
      </p:ext>
    </p:extLst>
  </p:cSld>
  <p:clrMapOvr>
    <a:masterClrMapping/>
  </p:clrMapOvr>
  <p:transition advTm="5095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Console Controller Interface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2590800"/>
            <a:ext cx="8153400" cy="2209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CounterController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setModel</a:t>
            </a:r>
            <a:r>
              <a:rPr lang="en-US" dirty="0" smtClean="0"/>
              <a:t>(</a:t>
            </a:r>
            <a:r>
              <a:rPr lang="en-US" dirty="0" err="1" smtClean="0"/>
              <a:t>ObservableCounter</a:t>
            </a:r>
            <a:r>
              <a:rPr lang="en-US" dirty="0" smtClean="0"/>
              <a:t> </a:t>
            </a:r>
            <a:r>
              <a:rPr lang="en-US" dirty="0" err="1" smtClean="0"/>
              <a:t>theCounter</a:t>
            </a:r>
            <a:r>
              <a:rPr lang="en-US" dirty="0" smtClean="0"/>
              <a:t>);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processInput</a:t>
            </a:r>
            <a:r>
              <a:rPr lang="en-US" dirty="0" smtClean="0"/>
              <a:t>();	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6" name="~PP1651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38511"/>
      </p:ext>
    </p:extLst>
  </p:cSld>
  <p:clrMapOvr>
    <a:masterClrMapping/>
  </p:clrMapOvr>
  <p:transition advTm="294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Console Controller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1066800"/>
            <a:ext cx="8153400" cy="5257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class</a:t>
            </a:r>
            <a:r>
              <a:rPr lang="en-US" dirty="0" smtClean="0"/>
              <a:t> </a:t>
            </a:r>
            <a:r>
              <a:rPr lang="en-US" dirty="0" err="1" smtClean="0"/>
              <a:t>ACounterController</a:t>
            </a:r>
            <a:r>
              <a:rPr lang="en-US" dirty="0" smtClean="0"/>
              <a:t> </a:t>
            </a:r>
            <a:r>
              <a:rPr lang="en-US" b="1" dirty="0" smtClean="0"/>
              <a:t>implements</a:t>
            </a:r>
            <a:r>
              <a:rPr lang="en-US" dirty="0" smtClean="0"/>
              <a:t> </a:t>
            </a:r>
            <a:r>
              <a:rPr lang="en-US" dirty="0" err="1" smtClean="0"/>
              <a:t>CounterController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dirty="0" err="1" smtClean="0"/>
              <a:t>ObservableCounter</a:t>
            </a:r>
            <a:r>
              <a:rPr lang="en-US" dirty="0" smtClean="0"/>
              <a:t> counter;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setModel</a:t>
            </a:r>
            <a:r>
              <a:rPr lang="en-US" dirty="0" smtClean="0"/>
              <a:t>(</a:t>
            </a:r>
            <a:r>
              <a:rPr lang="en-US" dirty="0" err="1" smtClean="0"/>
              <a:t>ObservableCounter</a:t>
            </a:r>
            <a:r>
              <a:rPr lang="en-US" dirty="0" smtClean="0"/>
              <a:t> </a:t>
            </a:r>
            <a:r>
              <a:rPr lang="en-US" dirty="0" err="1" smtClean="0"/>
              <a:t>theCounter</a:t>
            </a:r>
            <a:r>
              <a:rPr lang="en-US" dirty="0" smtClean="0"/>
              <a:t>) {</a:t>
            </a:r>
          </a:p>
          <a:p>
            <a:r>
              <a:rPr lang="en-US" dirty="0" smtClean="0"/>
              <a:t>		counter = </a:t>
            </a:r>
            <a:r>
              <a:rPr lang="en-US" dirty="0" err="1" smtClean="0"/>
              <a:t>theCounter</a:t>
            </a:r>
            <a:r>
              <a:rPr lang="en-US" dirty="0" smtClean="0"/>
              <a:t>;</a:t>
            </a:r>
          </a:p>
          <a:p>
            <a:r>
              <a:rPr lang="en-US" dirty="0" smtClean="0"/>
              <a:t>	}	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processInput</a:t>
            </a:r>
            <a:r>
              <a:rPr lang="en-US" dirty="0" smtClean="0"/>
              <a:t>() {</a:t>
            </a:r>
          </a:p>
          <a:p>
            <a:r>
              <a:rPr lang="en-US" dirty="0" smtClean="0"/>
              <a:t>		</a:t>
            </a:r>
            <a:r>
              <a:rPr lang="en-US" b="1" dirty="0" smtClean="0"/>
              <a:t>while</a:t>
            </a:r>
            <a:r>
              <a:rPr lang="en-US" dirty="0" smtClean="0"/>
              <a:t> (</a:t>
            </a:r>
            <a:r>
              <a:rPr lang="en-US" b="1" dirty="0" smtClean="0"/>
              <a:t>true</a:t>
            </a:r>
            <a:r>
              <a:rPr lang="en-US" dirty="0" smtClean="0"/>
              <a:t>) {</a:t>
            </a:r>
          </a:p>
          <a:p>
            <a:r>
              <a:rPr lang="en-US" dirty="0" smtClean="0"/>
              <a:t>			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nextInput</a:t>
            </a:r>
            <a:r>
              <a:rPr lang="en-US" dirty="0" smtClean="0"/>
              <a:t> = </a:t>
            </a:r>
            <a:r>
              <a:rPr lang="en-US" dirty="0" err="1" smtClean="0"/>
              <a:t>Console.readInt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			</a:t>
            </a:r>
            <a:r>
              <a:rPr lang="en-US" b="1" dirty="0" smtClean="0"/>
              <a:t>if</a:t>
            </a:r>
            <a:r>
              <a:rPr lang="en-US" dirty="0" smtClean="0"/>
              <a:t> (</a:t>
            </a:r>
            <a:r>
              <a:rPr lang="en-US" dirty="0" err="1" smtClean="0"/>
              <a:t>nextInput</a:t>
            </a:r>
            <a:r>
              <a:rPr lang="en-US" dirty="0" smtClean="0"/>
              <a:t> == 0) </a:t>
            </a:r>
            <a:r>
              <a:rPr lang="en-US" b="1" dirty="0" smtClean="0"/>
              <a:t>break</a:t>
            </a:r>
            <a:r>
              <a:rPr lang="en-US" dirty="0" smtClean="0"/>
              <a:t>;</a:t>
            </a:r>
          </a:p>
          <a:p>
            <a:r>
              <a:rPr lang="en-US" dirty="0" smtClean="0"/>
              <a:t>			</a:t>
            </a:r>
            <a:r>
              <a:rPr lang="en-US" dirty="0" err="1" smtClean="0"/>
              <a:t>counter.add</a:t>
            </a:r>
            <a:r>
              <a:rPr lang="en-US" dirty="0" smtClean="0"/>
              <a:t>(</a:t>
            </a:r>
            <a:r>
              <a:rPr lang="en-US" dirty="0" err="1" smtClean="0"/>
              <a:t>nextInput</a:t>
            </a:r>
            <a:r>
              <a:rPr lang="en-US" dirty="0" smtClean="0"/>
              <a:t>);			</a:t>
            </a:r>
          </a:p>
          <a:p>
            <a:r>
              <a:rPr lang="en-US" dirty="0" smtClean="0"/>
              <a:t>		}</a:t>
            </a:r>
          </a:p>
          <a:p>
            <a:r>
              <a:rPr lang="en-US" dirty="0" smtClean="0"/>
              <a:t>	}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6" name="~PP3439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01658"/>
      </p:ext>
    </p:extLst>
  </p:cSld>
  <p:clrMapOvr>
    <a:masterClrMapping/>
  </p:clrMapOvr>
  <p:transition advTm="2629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Console Main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1524000"/>
            <a:ext cx="8153400" cy="2209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static void </a:t>
            </a:r>
            <a:r>
              <a:rPr lang="en-US" dirty="0" smtClean="0"/>
              <a:t>main (String </a:t>
            </a:r>
            <a:r>
              <a:rPr lang="en-US" dirty="0" err="1" smtClean="0"/>
              <a:t>args</a:t>
            </a:r>
            <a:r>
              <a:rPr lang="en-US" dirty="0" smtClean="0"/>
              <a:t>[]) {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ObservableCounter</a:t>
            </a:r>
            <a:r>
              <a:rPr lang="en-US" dirty="0" smtClean="0"/>
              <a:t> model = </a:t>
            </a:r>
            <a:r>
              <a:rPr lang="en-US" b="1" dirty="0" smtClean="0"/>
              <a:t>new </a:t>
            </a:r>
            <a:r>
              <a:rPr lang="en-US" dirty="0" err="1" smtClean="0"/>
              <a:t>AnObservableCounter</a:t>
            </a:r>
            <a:r>
              <a:rPr lang="en-US" dirty="0" smtClean="0"/>
              <a:t>(); 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model.addObserver</a:t>
            </a:r>
            <a:r>
              <a:rPr lang="en-US" dirty="0" smtClean="0"/>
              <a:t>(</a:t>
            </a:r>
            <a:r>
              <a:rPr lang="en-US" b="1" dirty="0" smtClean="0"/>
              <a:t>new</a:t>
            </a:r>
            <a:r>
              <a:rPr lang="en-US" dirty="0" smtClean="0"/>
              <a:t> </a:t>
            </a:r>
            <a:r>
              <a:rPr lang="en-US" dirty="0" err="1" smtClean="0"/>
              <a:t>ACounterConsoleView</a:t>
            </a:r>
            <a:r>
              <a:rPr lang="en-US" dirty="0" smtClean="0"/>
              <a:t>());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CounterController</a:t>
            </a:r>
            <a:r>
              <a:rPr lang="en-US" dirty="0" smtClean="0"/>
              <a:t> controller = </a:t>
            </a:r>
            <a:r>
              <a:rPr lang="en-US" b="1" dirty="0" smtClean="0"/>
              <a:t>new</a:t>
            </a:r>
            <a:r>
              <a:rPr lang="en-US" dirty="0" smtClean="0"/>
              <a:t> </a:t>
            </a:r>
            <a:r>
              <a:rPr lang="en-US" dirty="0" err="1" smtClean="0"/>
              <a:t>ACounterController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controller.setModel</a:t>
            </a:r>
            <a:r>
              <a:rPr lang="en-US" dirty="0" smtClean="0"/>
              <a:t>(model);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controller.processInput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733800" y="3962400"/>
            <a:ext cx="2346325" cy="2200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~PP1405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525240"/>
      </p:ext>
    </p:extLst>
  </p:cSld>
  <p:clrMapOvr>
    <a:masterClrMapping/>
  </p:clrMapOvr>
  <p:transition advTm="2245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Console and </a:t>
            </a:r>
            <a:r>
              <a:rPr lang="en-US" dirty="0" err="1" smtClean="0"/>
              <a:t>JOption</a:t>
            </a:r>
            <a:r>
              <a:rPr lang="en-US" dirty="0" smtClean="0"/>
              <a:t> Main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1524000"/>
            <a:ext cx="8153400" cy="2209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static void </a:t>
            </a:r>
            <a:r>
              <a:rPr lang="en-US" dirty="0" smtClean="0"/>
              <a:t>main (String </a:t>
            </a:r>
            <a:r>
              <a:rPr lang="en-US" dirty="0" err="1" smtClean="0"/>
              <a:t>args</a:t>
            </a:r>
            <a:r>
              <a:rPr lang="en-US" dirty="0" smtClean="0"/>
              <a:t>[]) {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ObservableCounter</a:t>
            </a:r>
            <a:r>
              <a:rPr lang="en-US" dirty="0" smtClean="0"/>
              <a:t> model = </a:t>
            </a:r>
            <a:r>
              <a:rPr lang="en-US" b="1" dirty="0" smtClean="0"/>
              <a:t>new </a:t>
            </a:r>
            <a:r>
              <a:rPr lang="en-US" dirty="0" err="1" smtClean="0"/>
              <a:t>AnObservableCounter</a:t>
            </a:r>
            <a:r>
              <a:rPr lang="en-US" dirty="0" smtClean="0"/>
              <a:t>(); 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model.addObserver</a:t>
            </a:r>
            <a:r>
              <a:rPr lang="en-US" dirty="0" smtClean="0"/>
              <a:t> (</a:t>
            </a:r>
            <a:r>
              <a:rPr lang="en-US" b="1" dirty="0" smtClean="0"/>
              <a:t>new</a:t>
            </a:r>
            <a:r>
              <a:rPr lang="en-US" dirty="0" smtClean="0"/>
              <a:t>  </a:t>
            </a:r>
            <a:r>
              <a:rPr lang="en-US" dirty="0" err="1" smtClean="0"/>
              <a:t>ACounterJOptionView</a:t>
            </a:r>
            <a:r>
              <a:rPr lang="en-US" dirty="0" smtClean="0"/>
              <a:t>());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CounterController</a:t>
            </a:r>
            <a:r>
              <a:rPr lang="en-US" dirty="0" smtClean="0"/>
              <a:t> controller = </a:t>
            </a:r>
            <a:r>
              <a:rPr lang="en-US" b="1" dirty="0" smtClean="0"/>
              <a:t>new</a:t>
            </a:r>
            <a:r>
              <a:rPr lang="en-US" dirty="0" smtClean="0"/>
              <a:t>  </a:t>
            </a:r>
            <a:r>
              <a:rPr lang="en-US" dirty="0" err="1" smtClean="0"/>
              <a:t>ACounterController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controller.setModel</a:t>
            </a:r>
            <a:r>
              <a:rPr lang="en-US" dirty="0" smtClean="0"/>
              <a:t>(model);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controller.processInput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Rectangle 15"/>
          <p:cNvSpPr>
            <a:spLocks noChangeArrowheads="1"/>
          </p:cNvSpPr>
          <p:nvPr/>
        </p:nvSpPr>
        <p:spPr bwMode="auto">
          <a:xfrm>
            <a:off x="685800" y="2209800"/>
            <a:ext cx="5715000" cy="304800"/>
          </a:xfrm>
          <a:prstGeom prst="rect">
            <a:avLst/>
          </a:prstGeom>
          <a:noFill/>
          <a:ln w="38100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130675" y="3962400"/>
            <a:ext cx="2346325" cy="2200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93810" y="3962400"/>
            <a:ext cx="3766501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Rectangle 13"/>
          <p:cNvSpPr>
            <a:spLocks noChangeArrowheads="1"/>
          </p:cNvSpPr>
          <p:nvPr/>
        </p:nvSpPr>
        <p:spPr bwMode="auto">
          <a:xfrm>
            <a:off x="304800" y="4114800"/>
            <a:ext cx="381000" cy="304800"/>
          </a:xfrm>
          <a:prstGeom prst="rect">
            <a:avLst/>
          </a:prstGeom>
          <a:noFill/>
          <a:ln w="38100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Rectangle 13"/>
          <p:cNvSpPr>
            <a:spLocks noChangeArrowheads="1"/>
          </p:cNvSpPr>
          <p:nvPr/>
        </p:nvSpPr>
        <p:spPr bwMode="auto">
          <a:xfrm>
            <a:off x="4114800" y="4419600"/>
            <a:ext cx="381000" cy="304800"/>
          </a:xfrm>
          <a:prstGeom prst="rect">
            <a:avLst/>
          </a:prstGeom>
          <a:noFill/>
          <a:ln w="38100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752600" y="6248400"/>
            <a:ext cx="3581400" cy="4572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Shared input code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11" idx="0"/>
            <a:endCxn id="8" idx="2"/>
          </p:cNvCxnSpPr>
          <p:nvPr/>
        </p:nvCxnSpPr>
        <p:spPr>
          <a:xfrm rot="16200000" flipV="1">
            <a:off x="1104900" y="3810000"/>
            <a:ext cx="1828800" cy="3048000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11" idx="0"/>
            <a:endCxn id="10" idx="2"/>
          </p:cNvCxnSpPr>
          <p:nvPr/>
        </p:nvCxnSpPr>
        <p:spPr>
          <a:xfrm rot="5400000" flipH="1" flipV="1">
            <a:off x="3162300" y="5105400"/>
            <a:ext cx="1524000" cy="762000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~PP793.WAV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80840264"/>
      </p:ext>
    </p:extLst>
  </p:cSld>
  <p:clrMapOvr>
    <a:masterClrMapping/>
  </p:clrMapOvr>
  <p:transition advTm="1570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2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5" grpId="0" animBg="1"/>
      <p:bldP spid="8" grpId="0" animBg="1"/>
      <p:bldP spid="10" grpId="0" animBg="1"/>
      <p:bldP spid="11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Mixed UI Main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1295400"/>
            <a:ext cx="8153400" cy="24384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static void </a:t>
            </a:r>
            <a:r>
              <a:rPr lang="en-US" dirty="0" smtClean="0"/>
              <a:t>main (String </a:t>
            </a:r>
            <a:r>
              <a:rPr lang="en-US" dirty="0" err="1" smtClean="0"/>
              <a:t>args</a:t>
            </a:r>
            <a:r>
              <a:rPr lang="en-US" dirty="0" smtClean="0"/>
              <a:t>[]) {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ObservableCounter</a:t>
            </a:r>
            <a:r>
              <a:rPr lang="en-US" dirty="0" smtClean="0"/>
              <a:t> model = </a:t>
            </a:r>
            <a:r>
              <a:rPr lang="en-US" b="1" dirty="0" smtClean="0"/>
              <a:t>new </a:t>
            </a:r>
            <a:r>
              <a:rPr lang="en-US" dirty="0" err="1" smtClean="0"/>
              <a:t>AnObservableCounter</a:t>
            </a:r>
            <a:r>
              <a:rPr lang="en-US" dirty="0" smtClean="0"/>
              <a:t>(); 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model.addObserver</a:t>
            </a:r>
            <a:r>
              <a:rPr lang="en-US" dirty="0" smtClean="0"/>
              <a:t>(</a:t>
            </a:r>
            <a:r>
              <a:rPr lang="en-US" b="1" dirty="0" smtClean="0"/>
              <a:t>new </a:t>
            </a:r>
            <a:r>
              <a:rPr lang="en-US" dirty="0" err="1" smtClean="0"/>
              <a:t>ACounterJOptionView</a:t>
            </a:r>
            <a:r>
              <a:rPr lang="en-US" dirty="0" smtClean="0"/>
              <a:t>());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model.addObserver</a:t>
            </a:r>
            <a:r>
              <a:rPr lang="en-US" dirty="0" smtClean="0"/>
              <a:t> (</a:t>
            </a:r>
            <a:r>
              <a:rPr lang="en-US" b="1" dirty="0" smtClean="0"/>
              <a:t>new</a:t>
            </a:r>
            <a:r>
              <a:rPr lang="en-US" dirty="0" smtClean="0"/>
              <a:t> </a:t>
            </a:r>
            <a:r>
              <a:rPr lang="en-US" dirty="0" err="1" smtClean="0"/>
              <a:t>ACounterConsoleView</a:t>
            </a:r>
            <a:r>
              <a:rPr lang="en-US" dirty="0" smtClean="0"/>
              <a:t>());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CounterController</a:t>
            </a:r>
            <a:r>
              <a:rPr lang="en-US" dirty="0" smtClean="0"/>
              <a:t> controller = </a:t>
            </a:r>
            <a:r>
              <a:rPr lang="en-US" b="1" dirty="0" smtClean="0"/>
              <a:t>new</a:t>
            </a:r>
            <a:r>
              <a:rPr lang="en-US" dirty="0" smtClean="0"/>
              <a:t> </a:t>
            </a:r>
            <a:r>
              <a:rPr lang="en-US" dirty="0" err="1" smtClean="0"/>
              <a:t>ACounterController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controller.setModel</a:t>
            </a:r>
            <a:r>
              <a:rPr lang="en-US" dirty="0" smtClean="0"/>
              <a:t>(model);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controller.processInput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12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743200" y="3962400"/>
            <a:ext cx="3657600" cy="233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~PP1950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30844"/>
      </p:ext>
    </p:extLst>
  </p:cSld>
  <p:clrMapOvr>
    <a:masterClrMapping/>
  </p:clrMapOvr>
  <p:transition advTm="2156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Observers that are not views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Spreadsheet cell</a:t>
            </a:r>
          </a:p>
          <a:p>
            <a:pPr lvl="1"/>
            <a:r>
              <a:rPr lang="en-US" dirty="0" smtClean="0"/>
              <a:t> observes cells on which it depends</a:t>
            </a:r>
          </a:p>
          <a:p>
            <a:r>
              <a:rPr lang="en-US" dirty="0" smtClean="0"/>
              <a:t>Monitoring of appliance usage</a:t>
            </a:r>
          </a:p>
          <a:p>
            <a:pPr lvl="1"/>
            <a:r>
              <a:rPr lang="en-US" dirty="0" smtClean="0"/>
              <a:t>Each time I do </a:t>
            </a:r>
            <a:r>
              <a:rPr lang="en-US" dirty="0" err="1" smtClean="0"/>
              <a:t>setChannel</a:t>
            </a:r>
            <a:r>
              <a:rPr lang="en-US" dirty="0" smtClean="0"/>
              <a:t>() on TV event logged</a:t>
            </a:r>
          </a:p>
          <a:p>
            <a:r>
              <a:rPr lang="en-US" dirty="0" smtClean="0"/>
              <a:t>Eclipse quiz/activity plug-in</a:t>
            </a:r>
          </a:p>
          <a:p>
            <a:pPr lvl="1"/>
            <a:r>
              <a:rPr lang="en-US" dirty="0" smtClean="0"/>
              <a:t>Observers Eclipse events</a:t>
            </a:r>
          </a:p>
          <a:p>
            <a:r>
              <a:rPr lang="en-US" dirty="0" smtClean="0"/>
              <a:t>Any big brother app!</a:t>
            </a:r>
          </a:p>
          <a:p>
            <a:r>
              <a:rPr lang="en-US" dirty="0" smtClean="0"/>
              <a:t>Counter observer?</a:t>
            </a:r>
            <a:endParaRPr lang="en-US" dirty="0"/>
          </a:p>
        </p:txBody>
      </p:sp>
      <p:pic>
        <p:nvPicPr>
          <p:cNvPr id="5" name="~PP1543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073096"/>
      </p:ext>
    </p:extLst>
  </p:cSld>
  <p:clrMapOvr>
    <a:masterClrMapping/>
  </p:clrMapOvr>
  <p:transition advTm="775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33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Observers that are not views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Spreadsheet cell</a:t>
            </a:r>
          </a:p>
          <a:p>
            <a:pPr lvl="1"/>
            <a:r>
              <a:rPr lang="en-US" dirty="0" smtClean="0"/>
              <a:t> observes cells on which it depends</a:t>
            </a:r>
          </a:p>
          <a:p>
            <a:r>
              <a:rPr lang="en-US" dirty="0" smtClean="0"/>
              <a:t>Monitoring of appliance usage</a:t>
            </a:r>
          </a:p>
          <a:p>
            <a:pPr lvl="1"/>
            <a:r>
              <a:rPr lang="en-US" dirty="0" smtClean="0"/>
              <a:t>Each time I do </a:t>
            </a:r>
            <a:r>
              <a:rPr lang="en-US" dirty="0" err="1" smtClean="0"/>
              <a:t>setChannel</a:t>
            </a:r>
            <a:r>
              <a:rPr lang="en-US" dirty="0" smtClean="0"/>
              <a:t>() on TV event logged</a:t>
            </a:r>
          </a:p>
          <a:p>
            <a:r>
              <a:rPr lang="en-US" dirty="0" smtClean="0"/>
              <a:t>Eclipse quiz/activity plug-in</a:t>
            </a:r>
          </a:p>
          <a:p>
            <a:pPr lvl="1"/>
            <a:r>
              <a:rPr lang="en-US" dirty="0" smtClean="0"/>
              <a:t>Observers Eclipse events</a:t>
            </a:r>
          </a:p>
          <a:p>
            <a:r>
              <a:rPr lang="en-US" dirty="0" smtClean="0"/>
              <a:t>Any big brother app!</a:t>
            </a:r>
          </a:p>
          <a:p>
            <a:r>
              <a:rPr lang="en-US" dirty="0" smtClean="0"/>
              <a:t>Counter observer?</a:t>
            </a:r>
            <a:endParaRPr lang="en-US" dirty="0"/>
          </a:p>
        </p:txBody>
      </p:sp>
      <p:pic>
        <p:nvPicPr>
          <p:cNvPr id="6" name="~PP1149.WAV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2308663"/>
      </p:ext>
    </p:extLst>
  </p:cSld>
  <p:clrMapOvr>
    <a:masterClrMapping/>
  </p:clrMapOvr>
  <p:transition advTm="22684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33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Rocket Observer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57200" y="1143000"/>
            <a:ext cx="2372591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Rectangle 5"/>
          <p:cNvSpPr/>
          <p:nvPr/>
        </p:nvSpPr>
        <p:spPr>
          <a:xfrm>
            <a:off x="2362200" y="1066800"/>
            <a:ext cx="6477000" cy="28194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class</a:t>
            </a:r>
            <a:r>
              <a:rPr lang="en-US" dirty="0" smtClean="0"/>
              <a:t> </a:t>
            </a:r>
            <a:r>
              <a:rPr lang="en-US" dirty="0" err="1" smtClean="0"/>
              <a:t>ARocketLaunchingCounterObserver</a:t>
            </a:r>
            <a:r>
              <a:rPr lang="en-US" dirty="0" smtClean="0"/>
              <a:t> </a:t>
            </a:r>
          </a:p>
          <a:p>
            <a:r>
              <a:rPr lang="en-US" b="1" dirty="0" smtClean="0"/>
              <a:t>		implements</a:t>
            </a:r>
            <a:r>
              <a:rPr lang="en-US" dirty="0" smtClean="0"/>
              <a:t> </a:t>
            </a:r>
            <a:r>
              <a:rPr lang="en-US" dirty="0" err="1" smtClean="0"/>
              <a:t>CounterObserver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</a:t>
            </a:r>
            <a:r>
              <a:rPr lang="en-US" dirty="0" err="1" smtClean="0"/>
              <a:t>ObservableCounter</a:t>
            </a:r>
            <a:r>
              <a:rPr lang="en-US" dirty="0" smtClean="0"/>
              <a:t> counter) {</a:t>
            </a:r>
          </a:p>
          <a:p>
            <a:r>
              <a:rPr lang="en-US" dirty="0" smtClean="0"/>
              <a:t>		</a:t>
            </a:r>
            <a:r>
              <a:rPr lang="en-US" b="1" dirty="0" smtClean="0"/>
              <a:t>if</a:t>
            </a:r>
            <a:r>
              <a:rPr lang="en-US" dirty="0" smtClean="0"/>
              <a:t> (</a:t>
            </a:r>
            <a:r>
              <a:rPr lang="en-US" dirty="0" err="1" smtClean="0"/>
              <a:t>counter.getValue</a:t>
            </a:r>
            <a:r>
              <a:rPr lang="en-US" dirty="0" smtClean="0"/>
              <a:t>() == 0)</a:t>
            </a:r>
          </a:p>
          <a:p>
            <a:r>
              <a:rPr lang="en-US" dirty="0" smtClean="0"/>
              <a:t>			launch();</a:t>
            </a:r>
          </a:p>
          <a:p>
            <a:r>
              <a:rPr lang="en-US" dirty="0" smtClean="0"/>
              <a:t>	}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private void</a:t>
            </a:r>
            <a:r>
              <a:rPr lang="en-US" dirty="0" smtClean="0"/>
              <a:t> launch() {</a:t>
            </a:r>
          </a:p>
          <a:p>
            <a:r>
              <a:rPr lang="en-US" dirty="0" smtClean="0"/>
              <a:t>		</a:t>
            </a:r>
            <a:r>
              <a:rPr lang="en-US" dirty="0" err="1" smtClean="0"/>
              <a:t>System.out.println</a:t>
            </a:r>
            <a:r>
              <a:rPr lang="en-US" dirty="0" smtClean="0"/>
              <a:t>("LIFT OFF!!!");</a:t>
            </a:r>
          </a:p>
          <a:p>
            <a:r>
              <a:rPr lang="en-US" dirty="0" smtClean="0"/>
              <a:t>	}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7" name="~PP74.WAV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55433336"/>
      </p:ext>
    </p:extLst>
  </p:cSld>
  <p:clrMapOvr>
    <a:masterClrMapping/>
  </p:clrMapOvr>
  <p:transition advTm="9298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11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6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609600" y="4724400"/>
            <a:ext cx="7848600" cy="1905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Instances created and composed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04800" y="1143000"/>
            <a:ext cx="1642563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4"/>
          <p:cNvSpPr/>
          <p:nvPr/>
        </p:nvSpPr>
        <p:spPr>
          <a:xfrm>
            <a:off x="3429000" y="27432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AnObservable</a:t>
            </a:r>
            <a:endParaRPr lang="en-US" dirty="0" smtClean="0"/>
          </a:p>
          <a:p>
            <a:pPr algn="ctr"/>
            <a:r>
              <a:rPr lang="en-US" dirty="0" smtClean="0"/>
              <a:t>Counter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867400" y="5181600"/>
            <a:ext cx="22860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ARocketLaunchingCounterObserver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429000" y="51816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Controller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90600" y="5181600"/>
            <a:ext cx="2057400" cy="838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ACounterConsoleView</a:t>
            </a:r>
            <a:endParaRPr lang="en-US" dirty="0"/>
          </a:p>
        </p:txBody>
      </p:sp>
      <p:cxnSp>
        <p:nvCxnSpPr>
          <p:cNvPr id="10" name="Straight Arrow Connector 9"/>
          <p:cNvCxnSpPr>
            <a:stCxn id="7" idx="0"/>
            <a:endCxn id="5" idx="2"/>
          </p:cNvCxnSpPr>
          <p:nvPr/>
        </p:nvCxnSpPr>
        <p:spPr>
          <a:xfrm rot="5400000" flipH="1" flipV="1">
            <a:off x="3657600" y="4381500"/>
            <a:ext cx="1600200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0"/>
            <a:endCxn id="5" idx="2"/>
          </p:cNvCxnSpPr>
          <p:nvPr/>
        </p:nvCxnSpPr>
        <p:spPr>
          <a:xfrm rot="5400000" flipH="1" flipV="1">
            <a:off x="2438400" y="3162300"/>
            <a:ext cx="1600200" cy="24384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6" idx="0"/>
            <a:endCxn id="5" idx="2"/>
          </p:cNvCxnSpPr>
          <p:nvPr/>
        </p:nvCxnSpPr>
        <p:spPr>
          <a:xfrm rot="16200000" flipV="1">
            <a:off x="4933950" y="3105150"/>
            <a:ext cx="1600200" cy="25527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5181600" y="3581400"/>
            <a:ext cx="2438400" cy="16002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rot="10800000" flipV="1">
            <a:off x="1295400" y="3581400"/>
            <a:ext cx="2514600" cy="1600200"/>
          </a:xfrm>
          <a:prstGeom prst="straightConnector1">
            <a:avLst/>
          </a:prstGeom>
          <a:ln w="28575">
            <a:prstDash val="dash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2362200" y="6096000"/>
            <a:ext cx="4267200" cy="4572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ARocketLauncher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276600" y="1143000"/>
            <a:ext cx="3810000" cy="990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Console View added before rocket launching observer</a:t>
            </a:r>
            <a:endParaRPr lang="en-US" dirty="0"/>
          </a:p>
        </p:txBody>
      </p:sp>
      <p:cxnSp>
        <p:nvCxnSpPr>
          <p:cNvPr id="18" name="Straight Arrow Connector 17"/>
          <p:cNvCxnSpPr>
            <a:stCxn id="16" idx="1"/>
          </p:cNvCxnSpPr>
          <p:nvPr/>
        </p:nvCxnSpPr>
        <p:spPr>
          <a:xfrm rot="10800000" flipV="1">
            <a:off x="990600" y="1638300"/>
            <a:ext cx="2286000" cy="27813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~PP3037.WAV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8062055"/>
      </p:ext>
    </p:extLst>
  </p:cSld>
  <p:clrMapOvr>
    <a:masterClrMapping/>
  </p:clrMapOvr>
  <p:transition advTm="17074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13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0738" name="Picture 2" descr="SL002513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352550" y="228600"/>
            <a:ext cx="6438900" cy="4356100"/>
          </a:xfrm>
          <a:prstGeom prst="rect">
            <a:avLst/>
          </a:prstGeom>
          <a:noFill/>
        </p:spPr>
      </p:pic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1981200" y="3429000"/>
            <a:ext cx="5683250" cy="3109913"/>
            <a:chOff x="1248" y="2160"/>
            <a:chExt cx="3580" cy="1959"/>
          </a:xfrm>
        </p:grpSpPr>
        <p:sp>
          <p:nvSpPr>
            <p:cNvPr id="500740" name="Text Box 4"/>
            <p:cNvSpPr txBox="1">
              <a:spLocks noChangeArrowheads="1"/>
            </p:cNvSpPr>
            <p:nvPr/>
          </p:nvSpPr>
          <p:spPr bwMode="auto">
            <a:xfrm>
              <a:off x="3552" y="3888"/>
              <a:ext cx="1276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l" eaLnBrk="1" hangingPunct="1"/>
              <a:r>
                <a:rPr lang="en-US" sz="1800" b="1">
                  <a:solidFill>
                    <a:srgbClr val="E98598"/>
                  </a:solidFill>
                </a:rPr>
                <a:t> </a:t>
              </a:r>
              <a:r>
                <a:rPr lang="en-US" sz="1800" b="1">
                  <a:solidFill>
                    <a:srgbClr val="990099"/>
                  </a:solidFill>
                </a:rPr>
                <a:t>Screened-in porch</a:t>
              </a:r>
            </a:p>
          </p:txBody>
        </p:sp>
        <p:sp>
          <p:nvSpPr>
            <p:cNvPr id="500741" name="Line 5"/>
            <p:cNvSpPr>
              <a:spLocks noChangeShapeType="1"/>
            </p:cNvSpPr>
            <p:nvPr/>
          </p:nvSpPr>
          <p:spPr bwMode="auto">
            <a:xfrm rot="248830" flipH="1" flipV="1">
              <a:off x="1248" y="2160"/>
              <a:ext cx="2448" cy="1728"/>
            </a:xfrm>
            <a:prstGeom prst="line">
              <a:avLst/>
            </a:prstGeom>
            <a:noFill/>
            <a:ln w="57150">
              <a:solidFill>
                <a:srgbClr val="CC3399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" name="Group 6"/>
          <p:cNvGrpSpPr>
            <a:grpSpLocks/>
          </p:cNvGrpSpPr>
          <p:nvPr/>
        </p:nvGrpSpPr>
        <p:grpSpPr bwMode="auto">
          <a:xfrm>
            <a:off x="228600" y="4572000"/>
            <a:ext cx="6748463" cy="1852613"/>
            <a:chOff x="144" y="2880"/>
            <a:chExt cx="4251" cy="1167"/>
          </a:xfrm>
        </p:grpSpPr>
        <p:sp>
          <p:nvSpPr>
            <p:cNvPr id="500743" name="Text Box 7"/>
            <p:cNvSpPr txBox="1">
              <a:spLocks noChangeArrowheads="1"/>
            </p:cNvSpPr>
            <p:nvPr/>
          </p:nvSpPr>
          <p:spPr bwMode="auto">
            <a:xfrm>
              <a:off x="144" y="3072"/>
              <a:ext cx="1248" cy="975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l" eaLnBrk="1" hangingPunct="1"/>
              <a:endParaRPr lang="en-US" sz="1800">
                <a:solidFill>
                  <a:schemeClr val="accent2"/>
                </a:solidFill>
              </a:endParaRPr>
            </a:p>
            <a:p>
              <a:pPr algn="l" eaLnBrk="1" hangingPunct="1">
                <a:lnSpc>
                  <a:spcPct val="30000"/>
                </a:lnSpc>
              </a:pPr>
              <a:r>
                <a:rPr lang="en-US" sz="1800">
                  <a:solidFill>
                    <a:schemeClr val="accent2"/>
                  </a:solidFill>
                </a:rPr>
                <a:t> </a:t>
              </a:r>
              <a:r>
                <a:rPr lang="en-US" sz="1800" b="1">
                  <a:solidFill>
                    <a:schemeClr val="accent2"/>
                  </a:solidFill>
                </a:rPr>
                <a:t>2</a:t>
              </a:r>
              <a:r>
                <a:rPr lang="en-US" sz="1800" b="1" baseline="30000">
                  <a:solidFill>
                    <a:schemeClr val="accent2"/>
                  </a:solidFill>
                </a:rPr>
                <a:t>nd</a:t>
              </a:r>
              <a:r>
                <a:rPr lang="en-US" sz="1800" b="1">
                  <a:solidFill>
                    <a:schemeClr val="accent2"/>
                  </a:solidFill>
                </a:rPr>
                <a:t> story porch </a:t>
              </a:r>
            </a:p>
            <a:p>
              <a:pPr algn="l" eaLnBrk="1" hangingPunct="1"/>
              <a:r>
                <a:rPr lang="en-US" sz="1800" b="1">
                  <a:solidFill>
                    <a:schemeClr val="accent2"/>
                  </a:solidFill>
                </a:rPr>
                <a:t> supported by </a:t>
              </a:r>
            </a:p>
            <a:p>
              <a:pPr algn="l" eaLnBrk="1" hangingPunct="1"/>
              <a:r>
                <a:rPr lang="en-US" sz="1800" b="1">
                  <a:solidFill>
                    <a:schemeClr val="accent2"/>
                  </a:solidFill>
                </a:rPr>
                <a:t> 1</a:t>
              </a:r>
              <a:r>
                <a:rPr lang="en-US" sz="1800" b="1" baseline="30000">
                  <a:solidFill>
                    <a:schemeClr val="accent2"/>
                  </a:solidFill>
                </a:rPr>
                <a:t>st</a:t>
              </a:r>
              <a:r>
                <a:rPr lang="en-US" sz="1800" b="1">
                  <a:solidFill>
                    <a:schemeClr val="accent2"/>
                  </a:solidFill>
                </a:rPr>
                <a:t> floor porch </a:t>
              </a:r>
            </a:p>
            <a:p>
              <a:pPr algn="l" eaLnBrk="1" hangingPunct="1"/>
              <a:r>
                <a:rPr lang="en-US" sz="1800" b="1">
                  <a:solidFill>
                    <a:schemeClr val="accent2"/>
                  </a:solidFill>
                </a:rPr>
                <a:t> columns </a:t>
              </a:r>
            </a:p>
            <a:p>
              <a:pPr algn="l" eaLnBrk="1" hangingPunct="1"/>
              <a:endParaRPr lang="en-US" sz="1800" b="1">
                <a:solidFill>
                  <a:schemeClr val="accent2"/>
                </a:solidFill>
              </a:endParaRPr>
            </a:p>
          </p:txBody>
        </p:sp>
        <p:sp>
          <p:nvSpPr>
            <p:cNvPr id="500744" name="Line 8"/>
            <p:cNvSpPr>
              <a:spLocks noChangeShapeType="1"/>
            </p:cNvSpPr>
            <p:nvPr/>
          </p:nvSpPr>
          <p:spPr bwMode="auto">
            <a:xfrm rot="21204260" flipV="1">
              <a:off x="1340" y="3024"/>
              <a:ext cx="2534" cy="624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00745" name="Line 9"/>
            <p:cNvSpPr>
              <a:spLocks noChangeShapeType="1"/>
            </p:cNvSpPr>
            <p:nvPr/>
          </p:nvSpPr>
          <p:spPr bwMode="auto">
            <a:xfrm rot="21342517" flipV="1">
              <a:off x="1364" y="3024"/>
              <a:ext cx="3031" cy="802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00746" name="Line 10"/>
            <p:cNvSpPr>
              <a:spLocks noChangeShapeType="1"/>
            </p:cNvSpPr>
            <p:nvPr/>
          </p:nvSpPr>
          <p:spPr bwMode="auto">
            <a:xfrm rot="20875359" flipV="1">
              <a:off x="1344" y="3168"/>
              <a:ext cx="1872" cy="288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00747" name="Line 11"/>
            <p:cNvSpPr>
              <a:spLocks noChangeShapeType="1"/>
            </p:cNvSpPr>
            <p:nvPr/>
          </p:nvSpPr>
          <p:spPr bwMode="auto">
            <a:xfrm flipV="1">
              <a:off x="1008" y="2880"/>
              <a:ext cx="288" cy="192"/>
            </a:xfrm>
            <a:prstGeom prst="line">
              <a:avLst/>
            </a:prstGeom>
            <a:noFill/>
            <a:ln w="50800">
              <a:solidFill>
                <a:schemeClr val="accent2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12"/>
          <p:cNvGrpSpPr>
            <a:grpSpLocks/>
          </p:cNvGrpSpPr>
          <p:nvPr/>
        </p:nvGrpSpPr>
        <p:grpSpPr bwMode="auto">
          <a:xfrm>
            <a:off x="5181600" y="2819400"/>
            <a:ext cx="3308350" cy="3109913"/>
            <a:chOff x="3264" y="1776"/>
            <a:chExt cx="2084" cy="1959"/>
          </a:xfrm>
        </p:grpSpPr>
        <p:sp>
          <p:nvSpPr>
            <p:cNvPr id="500749" name="Text Box 13"/>
            <p:cNvSpPr txBox="1">
              <a:spLocks noChangeArrowheads="1"/>
            </p:cNvSpPr>
            <p:nvPr/>
          </p:nvSpPr>
          <p:spPr bwMode="auto">
            <a:xfrm>
              <a:off x="3696" y="3504"/>
              <a:ext cx="1652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l" eaLnBrk="1" hangingPunct="1"/>
              <a:r>
                <a:rPr lang="en-US" sz="1800" b="1"/>
                <a:t>     </a:t>
              </a:r>
              <a:r>
                <a:rPr lang="en-US" sz="1800" b="1">
                  <a:solidFill>
                    <a:srgbClr val="6699FF"/>
                  </a:solidFill>
                </a:rPr>
                <a:t>Flat (not bay) window</a:t>
              </a:r>
            </a:p>
          </p:txBody>
        </p:sp>
        <p:sp>
          <p:nvSpPr>
            <p:cNvPr id="500750" name="Line 14"/>
            <p:cNvSpPr>
              <a:spLocks noChangeShapeType="1"/>
            </p:cNvSpPr>
            <p:nvPr/>
          </p:nvSpPr>
          <p:spPr bwMode="auto">
            <a:xfrm flipH="1" flipV="1">
              <a:off x="3264" y="1776"/>
              <a:ext cx="624" cy="1824"/>
            </a:xfrm>
            <a:prstGeom prst="line">
              <a:avLst/>
            </a:prstGeom>
            <a:noFill/>
            <a:ln w="57150">
              <a:solidFill>
                <a:srgbClr val="6699FF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15"/>
          <p:cNvGrpSpPr>
            <a:grpSpLocks/>
          </p:cNvGrpSpPr>
          <p:nvPr/>
        </p:nvGrpSpPr>
        <p:grpSpPr bwMode="auto">
          <a:xfrm>
            <a:off x="5715000" y="4572000"/>
            <a:ext cx="3200400" cy="2057400"/>
            <a:chOff x="3600" y="2880"/>
            <a:chExt cx="2016" cy="1296"/>
          </a:xfrm>
        </p:grpSpPr>
        <p:sp>
          <p:nvSpPr>
            <p:cNvPr id="500752" name="Rectangle 16"/>
            <p:cNvSpPr>
              <a:spLocks noChangeArrowheads="1"/>
            </p:cNvSpPr>
            <p:nvPr/>
          </p:nvSpPr>
          <p:spPr bwMode="auto">
            <a:xfrm>
              <a:off x="3600" y="3072"/>
              <a:ext cx="2016" cy="1104"/>
            </a:xfrm>
            <a:prstGeom prst="rect">
              <a:avLst/>
            </a:prstGeom>
            <a:noFill/>
            <a:ln w="38100">
              <a:solidFill>
                <a:srgbClr val="FF6600"/>
              </a:solidFill>
              <a:prstDash val="sysDot"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eaLnBrk="1" hangingPunct="1"/>
              <a:endParaRPr lang="en-US" sz="1000" b="1"/>
            </a:p>
          </p:txBody>
        </p:sp>
        <p:sp>
          <p:nvSpPr>
            <p:cNvPr id="500753" name="Text Box 17"/>
            <p:cNvSpPr txBox="1">
              <a:spLocks noChangeArrowheads="1"/>
            </p:cNvSpPr>
            <p:nvPr/>
          </p:nvSpPr>
          <p:spPr bwMode="auto">
            <a:xfrm>
              <a:off x="4848" y="2880"/>
              <a:ext cx="764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l" eaLnBrk="1" hangingPunct="1"/>
              <a:r>
                <a:rPr lang="en-US" sz="1400" b="1">
                  <a:solidFill>
                    <a:srgbClr val="FF6600"/>
                  </a:solidFill>
                </a:rPr>
                <a:t>DIFFERENT</a:t>
              </a:r>
            </a:p>
          </p:txBody>
        </p:sp>
      </p:grpSp>
      <p:grpSp>
        <p:nvGrpSpPr>
          <p:cNvPr id="6" name="Group 18"/>
          <p:cNvGrpSpPr>
            <a:grpSpLocks/>
          </p:cNvGrpSpPr>
          <p:nvPr/>
        </p:nvGrpSpPr>
        <p:grpSpPr bwMode="auto">
          <a:xfrm>
            <a:off x="6400800" y="4495800"/>
            <a:ext cx="2247900" cy="1098550"/>
            <a:chOff x="4032" y="2832"/>
            <a:chExt cx="1416" cy="692"/>
          </a:xfrm>
        </p:grpSpPr>
        <p:sp>
          <p:nvSpPr>
            <p:cNvPr id="500755" name="Text Box 19"/>
            <p:cNvSpPr txBox="1">
              <a:spLocks noChangeArrowheads="1"/>
            </p:cNvSpPr>
            <p:nvPr/>
          </p:nvSpPr>
          <p:spPr bwMode="auto">
            <a:xfrm>
              <a:off x="4080" y="3120"/>
              <a:ext cx="1368" cy="4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l" eaLnBrk="1" hangingPunct="1"/>
              <a:r>
                <a:rPr lang="en-US" sz="1800" b="1">
                  <a:solidFill>
                    <a:srgbClr val="FF6F72"/>
                  </a:solidFill>
                </a:rPr>
                <a:t> </a:t>
              </a:r>
              <a:r>
                <a:rPr lang="en-US" sz="1800" b="1">
                  <a:solidFill>
                    <a:srgbClr val="E98598"/>
                  </a:solidFill>
                </a:rPr>
                <a:t>No outside stairs to </a:t>
              </a:r>
            </a:p>
            <a:p>
              <a:pPr algn="l" eaLnBrk="1" hangingPunct="1"/>
              <a:r>
                <a:rPr lang="en-US" sz="1800" b="1">
                  <a:solidFill>
                    <a:srgbClr val="E98598"/>
                  </a:solidFill>
                </a:rPr>
                <a:t> 2</a:t>
              </a:r>
              <a:r>
                <a:rPr lang="en-US" sz="1800" b="1" baseline="30000">
                  <a:solidFill>
                    <a:srgbClr val="E98598"/>
                  </a:solidFill>
                </a:rPr>
                <a:t>nd</a:t>
              </a:r>
              <a:r>
                <a:rPr lang="en-US" sz="1800" b="1">
                  <a:solidFill>
                    <a:srgbClr val="E98598"/>
                  </a:solidFill>
                </a:rPr>
                <a:t> story</a:t>
              </a:r>
            </a:p>
          </p:txBody>
        </p:sp>
        <p:sp>
          <p:nvSpPr>
            <p:cNvPr id="500756" name="Line 20"/>
            <p:cNvSpPr>
              <a:spLocks noChangeShapeType="1"/>
            </p:cNvSpPr>
            <p:nvPr/>
          </p:nvSpPr>
          <p:spPr bwMode="auto">
            <a:xfrm flipV="1">
              <a:off x="4032" y="2832"/>
              <a:ext cx="0" cy="480"/>
            </a:xfrm>
            <a:prstGeom prst="line">
              <a:avLst/>
            </a:prstGeom>
            <a:noFill/>
            <a:ln w="57150">
              <a:solidFill>
                <a:srgbClr val="EA84A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00757" name="Line 21"/>
            <p:cNvSpPr>
              <a:spLocks noChangeShapeType="1"/>
            </p:cNvSpPr>
            <p:nvPr/>
          </p:nvSpPr>
          <p:spPr bwMode="auto">
            <a:xfrm flipH="1">
              <a:off x="4032" y="3312"/>
              <a:ext cx="96" cy="0"/>
            </a:xfrm>
            <a:prstGeom prst="line">
              <a:avLst/>
            </a:prstGeom>
            <a:noFill/>
            <a:ln w="57150">
              <a:solidFill>
                <a:srgbClr val="EA84A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22"/>
          <p:cNvGrpSpPr>
            <a:grpSpLocks/>
          </p:cNvGrpSpPr>
          <p:nvPr/>
        </p:nvGrpSpPr>
        <p:grpSpPr bwMode="auto">
          <a:xfrm>
            <a:off x="4572000" y="3810000"/>
            <a:ext cx="3257550" cy="2424113"/>
            <a:chOff x="2880" y="2400"/>
            <a:chExt cx="2052" cy="1527"/>
          </a:xfrm>
        </p:grpSpPr>
        <p:sp>
          <p:nvSpPr>
            <p:cNvPr id="500759" name="Text Box 23"/>
            <p:cNvSpPr txBox="1">
              <a:spLocks noChangeArrowheads="1"/>
            </p:cNvSpPr>
            <p:nvPr/>
          </p:nvSpPr>
          <p:spPr bwMode="auto">
            <a:xfrm>
              <a:off x="3696" y="3696"/>
              <a:ext cx="1236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l" eaLnBrk="1" hangingPunct="1"/>
              <a:r>
                <a:rPr lang="en-US" sz="1800" b="1">
                  <a:solidFill>
                    <a:srgbClr val="B08200"/>
                  </a:solidFill>
                </a:rPr>
                <a:t>Wide plank siding</a:t>
              </a:r>
            </a:p>
          </p:txBody>
        </p:sp>
        <p:sp>
          <p:nvSpPr>
            <p:cNvPr id="500760" name="Line 24"/>
            <p:cNvSpPr>
              <a:spLocks noChangeShapeType="1"/>
            </p:cNvSpPr>
            <p:nvPr/>
          </p:nvSpPr>
          <p:spPr bwMode="auto">
            <a:xfrm flipH="1" flipV="1">
              <a:off x="2880" y="2400"/>
              <a:ext cx="912" cy="1344"/>
            </a:xfrm>
            <a:prstGeom prst="line">
              <a:avLst/>
            </a:prstGeom>
            <a:noFill/>
            <a:ln w="57150">
              <a:solidFill>
                <a:srgbClr val="CC99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228600" y="4572000"/>
            <a:ext cx="1981200" cy="2057400"/>
            <a:chOff x="144" y="2880"/>
            <a:chExt cx="1248" cy="1296"/>
          </a:xfrm>
        </p:grpSpPr>
        <p:sp>
          <p:nvSpPr>
            <p:cNvPr id="500762" name="Text Box 26"/>
            <p:cNvSpPr txBox="1">
              <a:spLocks noChangeArrowheads="1"/>
            </p:cNvSpPr>
            <p:nvPr/>
          </p:nvSpPr>
          <p:spPr bwMode="auto">
            <a:xfrm>
              <a:off x="144" y="2880"/>
              <a:ext cx="609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l" eaLnBrk="1" hangingPunct="1"/>
              <a:r>
                <a:rPr lang="en-US" sz="1400" b="1">
                  <a:solidFill>
                    <a:schemeClr val="accent2"/>
                  </a:solidFill>
                </a:rPr>
                <a:t>SIMILAR</a:t>
              </a:r>
            </a:p>
          </p:txBody>
        </p:sp>
        <p:sp>
          <p:nvSpPr>
            <p:cNvPr id="500763" name="Rectangle 27"/>
            <p:cNvSpPr>
              <a:spLocks noChangeArrowheads="1"/>
            </p:cNvSpPr>
            <p:nvPr/>
          </p:nvSpPr>
          <p:spPr bwMode="auto">
            <a:xfrm>
              <a:off x="144" y="3072"/>
              <a:ext cx="1248" cy="1104"/>
            </a:xfrm>
            <a:prstGeom prst="rect">
              <a:avLst/>
            </a:prstGeom>
            <a:noFill/>
            <a:ln w="19050">
              <a:solidFill>
                <a:schemeClr val="accent2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79906216"/>
      </p:ext>
    </p:extLst>
  </p:cSld>
  <p:clrMapOvr>
    <a:masterClrMapping/>
  </p:clrMapOvr>
  <p:transition advTm="603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Rocket Launching Main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1676400"/>
            <a:ext cx="8153400" cy="28194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static void </a:t>
            </a:r>
            <a:r>
              <a:rPr lang="en-US" dirty="0" smtClean="0"/>
              <a:t>main (String </a:t>
            </a:r>
            <a:r>
              <a:rPr lang="en-US" dirty="0" err="1" smtClean="0"/>
              <a:t>args</a:t>
            </a:r>
            <a:r>
              <a:rPr lang="en-US" dirty="0" smtClean="0"/>
              <a:t>[]) {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ObservableCounter</a:t>
            </a:r>
            <a:r>
              <a:rPr lang="en-US" dirty="0" smtClean="0"/>
              <a:t> model = </a:t>
            </a:r>
            <a:r>
              <a:rPr lang="en-US" b="1" dirty="0" smtClean="0"/>
              <a:t>new </a:t>
            </a:r>
            <a:r>
              <a:rPr lang="en-US" dirty="0" err="1" smtClean="0"/>
              <a:t>AnObservableCounter</a:t>
            </a:r>
            <a:r>
              <a:rPr lang="en-US" dirty="0" smtClean="0"/>
              <a:t>(); 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model.addObserver</a:t>
            </a:r>
            <a:r>
              <a:rPr lang="en-US" dirty="0" smtClean="0"/>
              <a:t> (</a:t>
            </a:r>
            <a:r>
              <a:rPr lang="en-US" b="1" dirty="0" smtClean="0"/>
              <a:t>new</a:t>
            </a:r>
            <a:r>
              <a:rPr lang="en-US" dirty="0" smtClean="0"/>
              <a:t> </a:t>
            </a:r>
            <a:r>
              <a:rPr lang="en-US" dirty="0" err="1" smtClean="0"/>
              <a:t>ACounterConsoleView</a:t>
            </a:r>
            <a:r>
              <a:rPr lang="en-US" dirty="0" smtClean="0"/>
              <a:t>());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model.addObserver</a:t>
            </a:r>
            <a:r>
              <a:rPr lang="en-US" dirty="0" smtClean="0"/>
              <a:t>(</a:t>
            </a:r>
            <a:r>
              <a:rPr lang="en-US" b="1" dirty="0" smtClean="0"/>
              <a:t>new</a:t>
            </a:r>
            <a:r>
              <a:rPr lang="en-US" dirty="0" smtClean="0"/>
              <a:t> </a:t>
            </a:r>
            <a:r>
              <a:rPr lang="en-US" dirty="0" err="1" smtClean="0"/>
              <a:t>ARocketLaunchingCounterObserver</a:t>
            </a:r>
            <a:r>
              <a:rPr lang="en-US" dirty="0" smtClean="0"/>
              <a:t>());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CounterController</a:t>
            </a:r>
            <a:r>
              <a:rPr lang="en-US" dirty="0" smtClean="0"/>
              <a:t> controller = </a:t>
            </a:r>
            <a:r>
              <a:rPr lang="en-US" b="1" dirty="0" smtClean="0"/>
              <a:t>new</a:t>
            </a:r>
            <a:r>
              <a:rPr lang="en-US" dirty="0" smtClean="0"/>
              <a:t> </a:t>
            </a:r>
            <a:r>
              <a:rPr lang="en-US" dirty="0" err="1" smtClean="0"/>
              <a:t>ACounterController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controller.setModel</a:t>
            </a:r>
            <a:r>
              <a:rPr lang="en-US" dirty="0" smtClean="0"/>
              <a:t>(model);</a:t>
            </a:r>
          </a:p>
          <a:p>
            <a:r>
              <a:rPr lang="en-US" dirty="0" smtClean="0"/>
              <a:t>       </a:t>
            </a:r>
            <a:r>
              <a:rPr lang="en-US" dirty="0" err="1" smtClean="0"/>
              <a:t>controller.processInput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5" name="~PP2786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005143"/>
      </p:ext>
    </p:extLst>
  </p:cSld>
  <p:clrMapOvr>
    <a:masterClrMapping/>
  </p:clrMapOvr>
  <p:transition advTm="779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Notification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2743200"/>
            <a:ext cx="8153400" cy="1752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CounterObserver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</a:t>
            </a:r>
            <a:r>
              <a:rPr lang="en-US" dirty="0" err="1" smtClean="0"/>
              <a:t>ObservableCounter</a:t>
            </a:r>
            <a:r>
              <a:rPr lang="en-US" dirty="0" smtClean="0"/>
              <a:t> counter);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14400" y="5486400"/>
            <a:ext cx="31242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Called when observer is updated</a:t>
            </a:r>
            <a:endParaRPr lang="en-US" dirty="0"/>
          </a:p>
        </p:txBody>
      </p:sp>
      <p:cxnSp>
        <p:nvCxnSpPr>
          <p:cNvPr id="6" name="Straight Arrow Connector 5"/>
          <p:cNvCxnSpPr>
            <a:stCxn id="5" idx="0"/>
          </p:cNvCxnSpPr>
          <p:nvPr/>
        </p:nvCxnSpPr>
        <p:spPr>
          <a:xfrm rot="5400000" flipH="1" flipV="1">
            <a:off x="1809750" y="4400550"/>
            <a:ext cx="1752600" cy="4191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" name="Rectangle 8"/>
          <p:cNvSpPr/>
          <p:nvPr/>
        </p:nvSpPr>
        <p:spPr>
          <a:xfrm>
            <a:off x="4343400" y="5486401"/>
            <a:ext cx="31242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Updated Observable</a:t>
            </a:r>
            <a:endParaRPr lang="en-US" dirty="0"/>
          </a:p>
        </p:txBody>
      </p:sp>
      <p:cxnSp>
        <p:nvCxnSpPr>
          <p:cNvPr id="10" name="Straight Arrow Connector 9"/>
          <p:cNvCxnSpPr>
            <a:stCxn id="9" idx="0"/>
          </p:cNvCxnSpPr>
          <p:nvPr/>
        </p:nvCxnSpPr>
        <p:spPr>
          <a:xfrm rot="16200000" flipV="1">
            <a:off x="4972050" y="4552951"/>
            <a:ext cx="1752601" cy="1143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~PP1292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041935"/>
      </p:ext>
    </p:extLst>
  </p:cSld>
  <p:clrMapOvr>
    <a:masterClrMapping/>
  </p:clrMapOvr>
  <p:transition advTm="30295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Implicit Observer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2743200"/>
            <a:ext cx="8153400" cy="1752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CounterObserver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 </a:t>
            </a:r>
            <a:r>
              <a:rPr lang="en-US" dirty="0" err="1" smtClean="0"/>
              <a:t>setObservable</a:t>
            </a:r>
            <a:r>
              <a:rPr lang="en-US" dirty="0" smtClean="0"/>
              <a:t>(</a:t>
            </a:r>
            <a:r>
              <a:rPr lang="en-US" dirty="0" err="1" smtClean="0"/>
              <a:t>ObservableCounter</a:t>
            </a:r>
            <a:r>
              <a:rPr lang="en-US" dirty="0" smtClean="0"/>
              <a:t> counter);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648200" y="1752600"/>
            <a:ext cx="31242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Updated Observable</a:t>
            </a:r>
            <a:endParaRPr lang="en-US" dirty="0"/>
          </a:p>
        </p:txBody>
      </p:sp>
      <p:cxnSp>
        <p:nvCxnSpPr>
          <p:cNvPr id="6" name="Straight Arrow Connector 5"/>
          <p:cNvCxnSpPr>
            <a:stCxn id="5" idx="2"/>
          </p:cNvCxnSpPr>
          <p:nvPr/>
        </p:nvCxnSpPr>
        <p:spPr>
          <a:xfrm rot="16200000" flipH="1">
            <a:off x="5810250" y="2914650"/>
            <a:ext cx="838200" cy="381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0" name="Rectangle 9"/>
          <p:cNvSpPr/>
          <p:nvPr/>
        </p:nvSpPr>
        <p:spPr>
          <a:xfrm>
            <a:off x="1828800" y="5791200"/>
            <a:ext cx="53340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Assuming observer has only one observable</a:t>
            </a:r>
            <a:endParaRPr lang="en-US" dirty="0"/>
          </a:p>
        </p:txBody>
      </p:sp>
      <p:pic>
        <p:nvPicPr>
          <p:cNvPr id="8" name="~PP1421.WAV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22272125"/>
      </p:ext>
    </p:extLst>
  </p:cSld>
  <p:clrMapOvr>
    <a:masterClrMapping/>
  </p:clrMapOvr>
  <p:transition advTm="11464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11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10" grpId="0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Distribution Issues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828800" y="4953000"/>
            <a:ext cx="53340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What if observer is in USA and observable in China?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828800" y="5791200"/>
            <a:ext cx="53340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Update must make a “long distance” call to read method (</a:t>
            </a:r>
            <a:r>
              <a:rPr lang="en-US" dirty="0" err="1" smtClean="0"/>
              <a:t>getValue</a:t>
            </a:r>
            <a:r>
              <a:rPr lang="en-US" dirty="0" smtClean="0"/>
              <a:t>()) to update counter state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04800" y="2743200"/>
            <a:ext cx="8153400" cy="1752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CounterObserver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</a:t>
            </a:r>
            <a:r>
              <a:rPr lang="en-US" dirty="0" err="1" smtClean="0"/>
              <a:t>ObservableCounter</a:t>
            </a:r>
            <a:r>
              <a:rPr lang="en-US" dirty="0" smtClean="0"/>
              <a:t> counter);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7" name="~PP2150.WAV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32308814"/>
      </p:ext>
    </p:extLst>
  </p:cSld>
  <p:clrMapOvr>
    <a:masterClrMapping/>
  </p:clrMapOvr>
  <p:transition advTm="1698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15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9" grpId="0" animBg="1"/>
      <p:bldP spid="10" grpId="0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 smtClean="0"/>
              <a:t>Notification with Change Description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2743200"/>
            <a:ext cx="8686800" cy="1752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package</a:t>
            </a:r>
            <a:r>
              <a:rPr lang="en-US" dirty="0" smtClean="0"/>
              <a:t> models;</a:t>
            </a:r>
          </a:p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CounterObserver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</a:t>
            </a:r>
            <a:r>
              <a:rPr lang="en-US" dirty="0" err="1" smtClean="0"/>
              <a:t>ObservableCounter</a:t>
            </a:r>
            <a:r>
              <a:rPr lang="en-US" dirty="0" smtClean="0"/>
              <a:t> counter,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newCounterVal</a:t>
            </a:r>
            <a:r>
              <a:rPr lang="en-US" dirty="0" smtClean="0"/>
              <a:t>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200400" y="1752600"/>
            <a:ext cx="45720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 need to call read method after notification</a:t>
            </a:r>
            <a:endParaRPr lang="en-US" dirty="0"/>
          </a:p>
        </p:txBody>
      </p:sp>
      <p:cxnSp>
        <p:nvCxnSpPr>
          <p:cNvPr id="6" name="Straight Arrow Connector 5"/>
          <p:cNvCxnSpPr>
            <a:stCxn id="5" idx="2"/>
          </p:cNvCxnSpPr>
          <p:nvPr/>
        </p:nvCxnSpPr>
        <p:spPr>
          <a:xfrm rot="16200000" flipH="1">
            <a:off x="5905500" y="2095500"/>
            <a:ext cx="1066800" cy="1905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8" name="~PP154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616454"/>
      </p:ext>
    </p:extLst>
  </p:cSld>
  <p:clrMapOvr>
    <a:masterClrMapping/>
  </p:clrMapOvr>
  <p:transition advTm="2653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</a:t>
            </a:r>
            <a:r>
              <a:rPr lang="en-US" dirty="0" err="1" smtClean="0"/>
              <a:t>java.util.Observer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2743200"/>
            <a:ext cx="8686800" cy="1752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 interface </a:t>
            </a:r>
            <a:r>
              <a:rPr lang="en-US" dirty="0" err="1" smtClean="0"/>
              <a:t>java.util.Observer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update(Observable o, Object </a:t>
            </a:r>
            <a:r>
              <a:rPr lang="en-US" dirty="0" err="1" smtClean="0"/>
              <a:t>arg</a:t>
            </a:r>
            <a:r>
              <a:rPr lang="en-US" dirty="0" smtClean="0"/>
              <a:t>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133600" y="4724400"/>
            <a:ext cx="45720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“Standard” observer interface talking arbitrary change Object argument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7" name="~PP920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488680"/>
      </p:ext>
    </p:extLst>
  </p:cSld>
  <p:clrMapOvr>
    <a:masterClrMapping/>
  </p:clrMapOvr>
  <p:transition advTm="2927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Notification with Changed Value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2743200"/>
            <a:ext cx="8686800" cy="1752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CounterObserver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</a:t>
            </a:r>
            <a:r>
              <a:rPr lang="en-US" dirty="0" err="1" smtClean="0"/>
              <a:t>ObservableCounter</a:t>
            </a:r>
            <a:r>
              <a:rPr lang="en-US" dirty="0" smtClean="0"/>
              <a:t> counter,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newCounterVal</a:t>
            </a:r>
            <a:r>
              <a:rPr lang="en-US" dirty="0" smtClean="0"/>
              <a:t>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200400" y="1752600"/>
            <a:ext cx="45720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New value of observable attribute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6" name="Straight Arrow Connector 5"/>
          <p:cNvCxnSpPr>
            <a:stCxn id="5" idx="2"/>
          </p:cNvCxnSpPr>
          <p:nvPr/>
        </p:nvCxnSpPr>
        <p:spPr>
          <a:xfrm rot="16200000" flipH="1">
            <a:off x="5905500" y="2095500"/>
            <a:ext cx="1066800" cy="1905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8" name="~PP3641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689497"/>
      </p:ext>
    </p:extLst>
  </p:cSld>
  <p:clrMapOvr>
    <a:masterClrMapping/>
  </p:clrMapOvr>
  <p:transition advTm="664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Notification with Change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2743200"/>
            <a:ext cx="8686800" cy="1752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CounterObserver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</a:t>
            </a:r>
            <a:r>
              <a:rPr lang="en-US" dirty="0" err="1" smtClean="0"/>
              <a:t>ObservableCounter</a:t>
            </a:r>
            <a:r>
              <a:rPr lang="en-US" dirty="0" smtClean="0"/>
              <a:t> counter, </a:t>
            </a:r>
            <a:br>
              <a:rPr lang="en-US" dirty="0" smtClean="0"/>
            </a:br>
            <a:r>
              <a:rPr lang="en-US" dirty="0" smtClean="0"/>
              <a:t>			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counterIncrement</a:t>
            </a:r>
            <a:r>
              <a:rPr lang="en-US" dirty="0" smtClean="0"/>
              <a:t>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200400" y="1752600"/>
            <a:ext cx="45720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Difference between new and old value of observable attribute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6" name="Straight Arrow Connector 5"/>
          <p:cNvCxnSpPr>
            <a:stCxn id="5" idx="2"/>
          </p:cNvCxnSpPr>
          <p:nvPr/>
        </p:nvCxnSpPr>
        <p:spPr>
          <a:xfrm rot="5400000">
            <a:off x="4457700" y="2705100"/>
            <a:ext cx="1219200" cy="8382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" name="Rectangle 7"/>
          <p:cNvSpPr/>
          <p:nvPr/>
        </p:nvSpPr>
        <p:spPr>
          <a:xfrm>
            <a:off x="2209800" y="4572000"/>
            <a:ext cx="45720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Observer may display change to user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209800" y="5105400"/>
            <a:ext cx="45720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Observer interested in change does not need to keep old value to determine change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09800" y="6096000"/>
            <a:ext cx="45720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Observer interested in absolute value must keep old value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2" name="~PP3988.WAV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58548653"/>
      </p:ext>
    </p:extLst>
  </p:cSld>
  <p:clrMapOvr>
    <a:masterClrMapping/>
  </p:clrMapOvr>
  <p:transition advTm="4934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19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 smtClean="0"/>
              <a:t>Notification with New and Old Value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2743200"/>
            <a:ext cx="8686800" cy="1752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CounterObserver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 (</a:t>
            </a:r>
            <a:r>
              <a:rPr lang="en-US" dirty="0" err="1" smtClean="0"/>
              <a:t>ObservableCounter</a:t>
            </a:r>
            <a:r>
              <a:rPr lang="en-US" dirty="0" smtClean="0"/>
              <a:t> counter, </a:t>
            </a:r>
          </a:p>
          <a:p>
            <a:r>
              <a:rPr lang="en-US" dirty="0" smtClean="0"/>
              <a:t>                                             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oldCounterValue</a:t>
            </a:r>
            <a:r>
              <a:rPr lang="en-US" dirty="0" smtClean="0"/>
              <a:t>,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newCounterValue</a:t>
            </a:r>
            <a:r>
              <a:rPr lang="en-US" dirty="0" smtClean="0"/>
              <a:t>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200400" y="1752600"/>
            <a:ext cx="45720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Old and new value of observable attribute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6" name="Straight Arrow Connector 5"/>
          <p:cNvCxnSpPr>
            <a:stCxn id="5" idx="2"/>
          </p:cNvCxnSpPr>
          <p:nvPr/>
        </p:nvCxnSpPr>
        <p:spPr>
          <a:xfrm rot="16200000" flipH="1">
            <a:off x="5753100" y="2247900"/>
            <a:ext cx="1219200" cy="1752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" name="Straight Arrow Connector 6"/>
          <p:cNvCxnSpPr>
            <a:stCxn id="5" idx="2"/>
          </p:cNvCxnSpPr>
          <p:nvPr/>
        </p:nvCxnSpPr>
        <p:spPr>
          <a:xfrm rot="5400000">
            <a:off x="4457700" y="2781300"/>
            <a:ext cx="1295400" cy="762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" name="Rectangle 12"/>
          <p:cNvSpPr/>
          <p:nvPr/>
        </p:nvSpPr>
        <p:spPr>
          <a:xfrm>
            <a:off x="2209800" y="4572000"/>
            <a:ext cx="45720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Observer interested in change does not need to keep old value to determine change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09800" y="5562600"/>
            <a:ext cx="45720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Observer interested in absolute value need not keep old value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209800" y="6248400"/>
            <a:ext cx="45720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Makes observer harder to code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1" name="~PP128.WAV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08707993"/>
      </p:ext>
    </p:extLst>
  </p:cSld>
  <p:clrMapOvr>
    <a:masterClrMapping/>
  </p:clrMapOvr>
  <p:transition advTm="5741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19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5" grpId="0" animBg="1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Notification with Single Event Object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1752600"/>
            <a:ext cx="5105400" cy="1752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CounterObserver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</a:t>
            </a:r>
          </a:p>
          <a:p>
            <a:r>
              <a:rPr lang="en-US" dirty="0" smtClean="0"/>
              <a:t>		</a:t>
            </a:r>
            <a:r>
              <a:rPr lang="en-US" dirty="0" err="1" smtClean="0"/>
              <a:t>CounterChangeEvent</a:t>
            </a:r>
            <a:r>
              <a:rPr lang="en-US" dirty="0" smtClean="0"/>
              <a:t> event);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04800" y="3886200"/>
            <a:ext cx="5105400" cy="1752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CounterChangeEvent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 </a:t>
            </a:r>
            <a:r>
              <a:rPr lang="en-US" dirty="0" err="1" smtClean="0"/>
              <a:t>ObservableCounter</a:t>
            </a:r>
            <a:r>
              <a:rPr lang="en-US" dirty="0" smtClean="0"/>
              <a:t> </a:t>
            </a:r>
            <a:r>
              <a:rPr lang="en-US" dirty="0" err="1" smtClean="0"/>
              <a:t>getCounter</a:t>
            </a:r>
            <a:r>
              <a:rPr lang="en-US" dirty="0" smtClean="0"/>
              <a:t>(); 	  </a:t>
            </a:r>
          </a:p>
          <a:p>
            <a:r>
              <a:rPr lang="en-US" dirty="0" smtClean="0"/>
              <a:t>               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getOldCounterValue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     	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getNewCounterValue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quarter" idx="1"/>
          </p:nvPr>
        </p:nvSpPr>
        <p:spPr>
          <a:xfrm>
            <a:off x="5562600" y="1447800"/>
            <a:ext cx="3352800" cy="4572000"/>
          </a:xfrm>
        </p:spPr>
        <p:txBody>
          <a:bodyPr>
            <a:normAutofit lnSpcReduction="10000"/>
          </a:bodyPr>
          <a:lstStyle/>
          <a:p>
            <a:pPr>
              <a:lnSpc>
                <a:spcPct val="80000"/>
              </a:lnSpc>
            </a:pPr>
            <a:r>
              <a:rPr lang="en-US" sz="2000" dirty="0" smtClean="0"/>
              <a:t>Easy to pass single object to different methods handling event</a:t>
            </a:r>
          </a:p>
          <a:p>
            <a:pPr>
              <a:lnSpc>
                <a:spcPct val="80000"/>
              </a:lnSpc>
            </a:pPr>
            <a:r>
              <a:rPr lang="en-US" sz="2000" dirty="0" smtClean="0"/>
              <a:t>Can make event info very elaborate</a:t>
            </a:r>
          </a:p>
          <a:p>
            <a:pPr lvl="1">
              <a:lnSpc>
                <a:spcPct val="80000"/>
              </a:lnSpc>
            </a:pPr>
            <a:r>
              <a:rPr lang="en-US" sz="1800" dirty="0" smtClean="0"/>
              <a:t>Time when event occurred</a:t>
            </a:r>
          </a:p>
          <a:p>
            <a:pPr lvl="1">
              <a:lnSpc>
                <a:spcPct val="80000"/>
              </a:lnSpc>
            </a:pPr>
            <a:r>
              <a:rPr lang="en-US" sz="1800" dirty="0" smtClean="0"/>
              <a:t>Unique ID for event</a:t>
            </a:r>
          </a:p>
          <a:p>
            <a:pPr lvl="1">
              <a:lnSpc>
                <a:spcPct val="80000"/>
              </a:lnSpc>
            </a:pPr>
            <a:r>
              <a:rPr lang="en-US" sz="1800" dirty="0" smtClean="0"/>
              <a:t>….</a:t>
            </a:r>
          </a:p>
          <a:p>
            <a:pPr>
              <a:lnSpc>
                <a:spcPct val="80000"/>
              </a:lnSpc>
            </a:pPr>
            <a:r>
              <a:rPr lang="en-US" sz="2000" dirty="0" err="1" smtClean="0"/>
              <a:t>Callee</a:t>
            </a:r>
            <a:r>
              <a:rPr lang="en-US" sz="2000" dirty="0" smtClean="0"/>
              <a:t> does not have to declare parameters for event information fields not of interest</a:t>
            </a:r>
          </a:p>
          <a:p>
            <a:pPr>
              <a:lnSpc>
                <a:spcPct val="80000"/>
              </a:lnSpc>
            </a:pPr>
            <a:r>
              <a:rPr lang="en-US" sz="2000" dirty="0" smtClean="0"/>
              <a:t>Caller does not have to fill every value – can put null for object values such as counter and illegal values for primitives</a:t>
            </a:r>
          </a:p>
        </p:txBody>
      </p:sp>
      <p:pic>
        <p:nvPicPr>
          <p:cNvPr id="8" name="~PP188.WAV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59187073"/>
      </p:ext>
    </p:extLst>
  </p:cSld>
  <p:clrMapOvr>
    <a:masterClrMapping/>
  </p:clrMapOvr>
  <p:transition advTm="24154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29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MVC Motivation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676400" y="1492251"/>
            <a:ext cx="2514600" cy="11525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History  Semantics</a:t>
            </a:r>
          </a:p>
        </p:txBody>
      </p:sp>
      <p:sp>
        <p:nvSpPr>
          <p:cNvPr id="4" name="Rectangle 3"/>
          <p:cNvSpPr/>
          <p:nvPr/>
        </p:nvSpPr>
        <p:spPr>
          <a:xfrm>
            <a:off x="1676400" y="2644777"/>
            <a:ext cx="2514600" cy="115252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History Display 1</a:t>
            </a:r>
          </a:p>
        </p:txBody>
      </p:sp>
      <p:sp>
        <p:nvSpPr>
          <p:cNvPr id="5" name="Rectangle 4"/>
          <p:cNvSpPr/>
          <p:nvPr/>
        </p:nvSpPr>
        <p:spPr>
          <a:xfrm>
            <a:off x="4876800" y="1492251"/>
            <a:ext cx="2514600" cy="11525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History Semantics</a:t>
            </a:r>
          </a:p>
        </p:txBody>
      </p:sp>
      <p:sp>
        <p:nvSpPr>
          <p:cNvPr id="6" name="Rectangle 5"/>
          <p:cNvSpPr/>
          <p:nvPr/>
        </p:nvSpPr>
        <p:spPr>
          <a:xfrm>
            <a:off x="4876800" y="2644777"/>
            <a:ext cx="2514600" cy="115252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History Display 2</a:t>
            </a:r>
          </a:p>
        </p:txBody>
      </p:sp>
      <p:sp>
        <p:nvSpPr>
          <p:cNvPr id="7" name="Rectangle 6"/>
          <p:cNvSpPr/>
          <p:nvPr/>
        </p:nvSpPr>
        <p:spPr>
          <a:xfrm>
            <a:off x="609600" y="4267200"/>
            <a:ext cx="7696200" cy="62352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Can change  display without changing other aspects of history</a:t>
            </a:r>
          </a:p>
        </p:txBody>
      </p:sp>
      <p:sp>
        <p:nvSpPr>
          <p:cNvPr id="8" name="Rectangle 7"/>
          <p:cNvSpPr/>
          <p:nvPr/>
        </p:nvSpPr>
        <p:spPr>
          <a:xfrm>
            <a:off x="609600" y="5078811"/>
            <a:ext cx="7696200" cy="62352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Display and semantics should go in different classes</a:t>
            </a:r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38490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564"/>
    </mc:Choice>
    <mc:Fallback xmlns="">
      <p:transition spd="slow" advTm="475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</a:t>
            </a:r>
            <a:r>
              <a:rPr lang="en-US" dirty="0" err="1" smtClean="0"/>
              <a:t>ActionEvent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524000" y="2438400"/>
            <a:ext cx="6096000" cy="1752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import </a:t>
            </a:r>
            <a:r>
              <a:rPr lang="en-US" dirty="0" err="1" smtClean="0"/>
              <a:t>java.awt.Event</a:t>
            </a:r>
            <a:r>
              <a:rPr lang="en-US" dirty="0" smtClean="0"/>
              <a:t>;</a:t>
            </a:r>
          </a:p>
          <a:p>
            <a:endParaRPr lang="en-US" dirty="0" smtClean="0"/>
          </a:p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java.awt.ActionListener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actionPerformed</a:t>
            </a:r>
            <a:r>
              <a:rPr lang="en-US" dirty="0" smtClean="0"/>
              <a:t>(</a:t>
            </a:r>
            <a:r>
              <a:rPr lang="en-US" dirty="0" err="1" smtClean="0"/>
              <a:t>ActionEvent</a:t>
            </a:r>
            <a:r>
              <a:rPr lang="en-US" dirty="0" smtClean="0"/>
              <a:t> e);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981200" y="4536373"/>
            <a:ext cx="5029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When you edit text and hit return this event sent by </a:t>
            </a:r>
            <a:r>
              <a:rPr lang="en-US" dirty="0" err="1" smtClean="0">
                <a:solidFill>
                  <a:schemeClr val="bg1"/>
                </a:solidFill>
              </a:rPr>
              <a:t>JTextField</a:t>
            </a:r>
            <a:r>
              <a:rPr lang="en-US" dirty="0" smtClean="0">
                <a:solidFill>
                  <a:schemeClr val="bg1"/>
                </a:solidFill>
              </a:rPr>
              <a:t>, </a:t>
            </a:r>
            <a:r>
              <a:rPr lang="en-US" dirty="0" err="1" smtClean="0">
                <a:solidFill>
                  <a:schemeClr val="bg1"/>
                </a:solidFill>
              </a:rPr>
              <a:t>TextField</a:t>
            </a:r>
            <a:r>
              <a:rPr lang="en-US" dirty="0" smtClean="0">
                <a:solidFill>
                  <a:schemeClr val="bg1"/>
                </a:solidFill>
              </a:rPr>
              <a:t> widget to its listeners such as </a:t>
            </a:r>
            <a:r>
              <a:rPr lang="en-US" dirty="0" err="1" smtClean="0">
                <a:solidFill>
                  <a:schemeClr val="bg1"/>
                </a:solidFill>
              </a:rPr>
              <a:t>ObjectEditor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~PP2287.WAV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057400" y="5608638"/>
            <a:ext cx="49530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When you  press a button, this event sent by  Button/</a:t>
            </a:r>
            <a:r>
              <a:rPr lang="en-US" dirty="0" err="1" smtClean="0">
                <a:solidFill>
                  <a:schemeClr val="bg1"/>
                </a:solidFill>
              </a:rPr>
              <a:t>Jbutton</a:t>
            </a:r>
            <a:r>
              <a:rPr lang="en-US" dirty="0" smtClean="0">
                <a:solidFill>
                  <a:schemeClr val="bg1"/>
                </a:solidFill>
              </a:rPr>
              <a:t> to its </a:t>
            </a:r>
            <a:r>
              <a:rPr lang="en-US" dirty="0" err="1" smtClean="0">
                <a:solidFill>
                  <a:schemeClr val="bg1"/>
                </a:solidFill>
              </a:rPr>
              <a:t>lsisteners</a:t>
            </a:r>
            <a:r>
              <a:rPr lang="en-US" dirty="0" smtClean="0">
                <a:solidFill>
                  <a:schemeClr val="bg1"/>
                </a:solidFill>
              </a:rPr>
              <a:t> such as </a:t>
            </a:r>
            <a:r>
              <a:rPr lang="en-US" dirty="0" err="1" smtClean="0">
                <a:solidFill>
                  <a:schemeClr val="bg1"/>
                </a:solidFill>
              </a:rPr>
              <a:t>ObjectEditor</a:t>
            </a:r>
            <a:endParaRPr 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2542855"/>
      </p:ext>
    </p:extLst>
  </p:cSld>
  <p:clrMapOvr>
    <a:masterClrMapping/>
  </p:clrMapOvr>
  <p:transition advTm="6342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15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6" grpId="0" animBg="1"/>
      <p:bldP spid="8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Observing Multiple Properties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371600" y="990600"/>
            <a:ext cx="6096000" cy="2286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BMISpreadsheet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double</a:t>
            </a:r>
            <a:r>
              <a:rPr lang="en-US" dirty="0" smtClean="0"/>
              <a:t> </a:t>
            </a:r>
            <a:r>
              <a:rPr lang="en-US" dirty="0" err="1" smtClean="0"/>
              <a:t>getHeight</a:t>
            </a:r>
            <a:r>
              <a:rPr lang="en-US" dirty="0" smtClean="0"/>
              <a:t>(); 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setHeight</a:t>
            </a:r>
            <a:r>
              <a:rPr lang="en-US" dirty="0" smtClean="0"/>
              <a:t>(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newVal</a:t>
            </a:r>
            <a:r>
              <a:rPr lang="en-US" dirty="0" smtClean="0"/>
              <a:t>); 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double</a:t>
            </a:r>
            <a:r>
              <a:rPr lang="en-US" dirty="0" smtClean="0"/>
              <a:t> </a:t>
            </a:r>
            <a:r>
              <a:rPr lang="en-US" dirty="0" err="1" smtClean="0"/>
              <a:t>getWeight</a:t>
            </a:r>
            <a:r>
              <a:rPr lang="en-US" dirty="0" smtClean="0"/>
              <a:t>() 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setWeight</a:t>
            </a:r>
            <a:r>
              <a:rPr lang="en-US" dirty="0" smtClean="0"/>
              <a:t>(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newWeight</a:t>
            </a:r>
            <a:r>
              <a:rPr lang="en-US" dirty="0" smtClean="0"/>
              <a:t>) 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double</a:t>
            </a:r>
            <a:r>
              <a:rPr lang="en-US" dirty="0" smtClean="0"/>
              <a:t> </a:t>
            </a:r>
            <a:r>
              <a:rPr lang="en-US" dirty="0" err="1" smtClean="0"/>
              <a:t>getBMI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209800" y="4572000"/>
            <a:ext cx="45720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Observer </a:t>
            </a:r>
            <a:r>
              <a:rPr lang="en-US" dirty="0" err="1" smtClean="0">
                <a:solidFill>
                  <a:schemeClr val="bg1"/>
                </a:solidFill>
              </a:rPr>
              <a:t>Inteface</a:t>
            </a:r>
            <a:r>
              <a:rPr lang="en-US" dirty="0" smtClean="0">
                <a:solidFill>
                  <a:schemeClr val="bg1"/>
                </a:solidFill>
              </a:rPr>
              <a:t>?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~PP1682.WAV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55026285"/>
      </p:ext>
    </p:extLst>
  </p:cSld>
  <p:clrMapOvr>
    <a:masterClrMapping/>
  </p:clrMapOvr>
  <p:transition advTm="11396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11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6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Coarse-Grained Update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371600" y="990600"/>
            <a:ext cx="6096000" cy="2286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BMISpreadsheet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double</a:t>
            </a:r>
            <a:r>
              <a:rPr lang="en-US" dirty="0" smtClean="0"/>
              <a:t> </a:t>
            </a:r>
            <a:r>
              <a:rPr lang="en-US" dirty="0" err="1" smtClean="0"/>
              <a:t>getHeight</a:t>
            </a:r>
            <a:r>
              <a:rPr lang="en-US" dirty="0" smtClean="0"/>
              <a:t>(); 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setHeight</a:t>
            </a:r>
            <a:r>
              <a:rPr lang="en-US" dirty="0" smtClean="0"/>
              <a:t>(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newVal</a:t>
            </a:r>
            <a:r>
              <a:rPr lang="en-US" dirty="0" smtClean="0"/>
              <a:t>); 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double</a:t>
            </a:r>
            <a:r>
              <a:rPr lang="en-US" dirty="0" smtClean="0"/>
              <a:t> </a:t>
            </a:r>
            <a:r>
              <a:rPr lang="en-US" dirty="0" err="1" smtClean="0"/>
              <a:t>getWeight</a:t>
            </a:r>
            <a:r>
              <a:rPr lang="en-US" dirty="0" smtClean="0"/>
              <a:t>() 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setWeight</a:t>
            </a:r>
            <a:r>
              <a:rPr lang="en-US" dirty="0" smtClean="0"/>
              <a:t>(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newWeight</a:t>
            </a:r>
            <a:r>
              <a:rPr lang="en-US" dirty="0" smtClean="0"/>
              <a:t>) 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double</a:t>
            </a:r>
            <a:r>
              <a:rPr lang="en-US" dirty="0" smtClean="0"/>
              <a:t> </a:t>
            </a:r>
            <a:r>
              <a:rPr lang="en-US" dirty="0" err="1" smtClean="0"/>
              <a:t>getBMI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	….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371600" y="3429000"/>
            <a:ext cx="6096000" cy="12954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BMIObserver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     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</a:t>
            </a:r>
          </a:p>
          <a:p>
            <a:r>
              <a:rPr lang="en-US" dirty="0" smtClean="0"/>
              <a:t>	</a:t>
            </a:r>
            <a:r>
              <a:rPr lang="en-US" dirty="0" err="1" smtClean="0"/>
              <a:t>BMISpreadsheet</a:t>
            </a:r>
            <a:r>
              <a:rPr lang="en-US" dirty="0" smtClean="0"/>
              <a:t> </a:t>
            </a:r>
            <a:r>
              <a:rPr lang="en-US" dirty="0" err="1" smtClean="0"/>
              <a:t>bmiSpreadsheet</a:t>
            </a:r>
            <a:r>
              <a:rPr lang="en-US" dirty="0" smtClean="0"/>
              <a:t>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209800" y="4876800"/>
            <a:ext cx="45720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Coarse grained updated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209800" y="5410200"/>
            <a:ext cx="45720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Each setter sends the whole object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09800" y="5867400"/>
            <a:ext cx="45720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Observer must determine which property changed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" name="~PP3617.WAV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30778829"/>
      </p:ext>
    </p:extLst>
  </p:cSld>
  <p:clrMapOvr>
    <a:masterClrMapping/>
  </p:clrMapOvr>
  <p:transition advTm="673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19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fine-grained updates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85800" y="3429000"/>
            <a:ext cx="7620000" cy="2590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BMIObserver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     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updateHeight</a:t>
            </a:r>
            <a:r>
              <a:rPr lang="en-US" dirty="0" smtClean="0"/>
              <a:t> (</a:t>
            </a:r>
          </a:p>
          <a:p>
            <a:r>
              <a:rPr lang="en-US" dirty="0" smtClean="0"/>
              <a:t>	</a:t>
            </a:r>
            <a:r>
              <a:rPr lang="en-US" dirty="0" err="1" smtClean="0"/>
              <a:t>BMISpreadsheet</a:t>
            </a:r>
            <a:r>
              <a:rPr lang="en-US" dirty="0" smtClean="0"/>
              <a:t> </a:t>
            </a:r>
            <a:r>
              <a:rPr lang="en-US" dirty="0" err="1" smtClean="0"/>
              <a:t>bmi</a:t>
            </a:r>
            <a:r>
              <a:rPr lang="en-US" dirty="0" smtClean="0"/>
              <a:t>,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oldHeight</a:t>
            </a:r>
            <a:r>
              <a:rPr lang="en-US" dirty="0" smtClean="0"/>
              <a:t>,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newHeight</a:t>
            </a:r>
            <a:r>
              <a:rPr lang="en-US" dirty="0" smtClean="0"/>
              <a:t>);</a:t>
            </a:r>
          </a:p>
          <a:p>
            <a:r>
              <a:rPr lang="en-US" b="1" dirty="0" smtClean="0"/>
              <a:t>     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updateWeight</a:t>
            </a:r>
            <a:r>
              <a:rPr lang="en-US" dirty="0" smtClean="0"/>
              <a:t>(</a:t>
            </a:r>
          </a:p>
          <a:p>
            <a:r>
              <a:rPr lang="en-US" dirty="0" smtClean="0"/>
              <a:t>	</a:t>
            </a:r>
            <a:r>
              <a:rPr lang="en-US" dirty="0" err="1" smtClean="0"/>
              <a:t>BMISpreadsheet</a:t>
            </a:r>
            <a:r>
              <a:rPr lang="en-US" dirty="0" smtClean="0"/>
              <a:t> </a:t>
            </a:r>
            <a:r>
              <a:rPr lang="en-US" dirty="0" err="1" smtClean="0"/>
              <a:t>bmi</a:t>
            </a:r>
            <a:r>
              <a:rPr lang="en-US" dirty="0" smtClean="0"/>
              <a:t>,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oldWeight</a:t>
            </a:r>
            <a:r>
              <a:rPr lang="en-US" dirty="0" smtClean="0"/>
              <a:t>, 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newWeight</a:t>
            </a:r>
            <a:r>
              <a:rPr lang="en-US" dirty="0" smtClean="0"/>
              <a:t>);</a:t>
            </a:r>
          </a:p>
          <a:p>
            <a:r>
              <a:rPr lang="en-US" dirty="0" smtClean="0"/>
              <a:t>     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updateBMI</a:t>
            </a:r>
            <a:r>
              <a:rPr lang="en-US" dirty="0" smtClean="0"/>
              <a:t>(</a:t>
            </a:r>
          </a:p>
          <a:p>
            <a:r>
              <a:rPr lang="en-US" dirty="0" smtClean="0"/>
              <a:t>	</a:t>
            </a:r>
            <a:r>
              <a:rPr lang="en-US" dirty="0" err="1" smtClean="0"/>
              <a:t>BMISpreadsheet</a:t>
            </a:r>
            <a:r>
              <a:rPr lang="en-US" dirty="0" smtClean="0"/>
              <a:t> </a:t>
            </a:r>
            <a:r>
              <a:rPr lang="en-US" dirty="0" err="1" smtClean="0"/>
              <a:t>bmi</a:t>
            </a:r>
            <a:r>
              <a:rPr lang="en-US" dirty="0" smtClean="0"/>
              <a:t>, </a:t>
            </a:r>
            <a:r>
              <a:rPr lang="en-US" b="1" dirty="0" smtClean="0"/>
              <a:t>double</a:t>
            </a:r>
            <a:r>
              <a:rPr lang="en-US" dirty="0" smtClean="0"/>
              <a:t> </a:t>
            </a:r>
            <a:r>
              <a:rPr lang="en-US" dirty="0" err="1" smtClean="0"/>
              <a:t>oldBMI</a:t>
            </a:r>
            <a:r>
              <a:rPr lang="en-US" dirty="0" smtClean="0"/>
              <a:t>, </a:t>
            </a:r>
            <a:r>
              <a:rPr lang="en-US" b="1" dirty="0" smtClean="0"/>
              <a:t>double</a:t>
            </a:r>
            <a:r>
              <a:rPr lang="en-US" dirty="0" smtClean="0"/>
              <a:t> </a:t>
            </a:r>
            <a:r>
              <a:rPr lang="en-US" dirty="0" err="1" smtClean="0"/>
              <a:t>newBMI</a:t>
            </a:r>
            <a:r>
              <a:rPr lang="en-US" dirty="0" smtClean="0"/>
              <a:t>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371600" y="990600"/>
            <a:ext cx="6096000" cy="2286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BMISpreadsheet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double</a:t>
            </a:r>
            <a:r>
              <a:rPr lang="en-US" dirty="0" smtClean="0"/>
              <a:t> </a:t>
            </a:r>
            <a:r>
              <a:rPr lang="en-US" dirty="0" err="1" smtClean="0"/>
              <a:t>getHeight</a:t>
            </a:r>
            <a:r>
              <a:rPr lang="en-US" dirty="0" smtClean="0"/>
              <a:t>(); 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setHeight</a:t>
            </a:r>
            <a:r>
              <a:rPr lang="en-US" dirty="0" smtClean="0"/>
              <a:t>(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newVal</a:t>
            </a:r>
            <a:r>
              <a:rPr lang="en-US" dirty="0" smtClean="0"/>
              <a:t>); 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double</a:t>
            </a:r>
            <a:r>
              <a:rPr lang="en-US" dirty="0" smtClean="0"/>
              <a:t> </a:t>
            </a:r>
            <a:r>
              <a:rPr lang="en-US" dirty="0" err="1" smtClean="0"/>
              <a:t>getWeight</a:t>
            </a:r>
            <a:r>
              <a:rPr lang="en-US" dirty="0" smtClean="0"/>
              <a:t>() 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setWeight</a:t>
            </a:r>
            <a:r>
              <a:rPr lang="en-US" dirty="0" smtClean="0"/>
              <a:t>(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newWeight</a:t>
            </a:r>
            <a:r>
              <a:rPr lang="en-US" dirty="0" smtClean="0"/>
              <a:t>) 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double</a:t>
            </a:r>
            <a:r>
              <a:rPr lang="en-US" dirty="0" smtClean="0"/>
              <a:t> </a:t>
            </a:r>
            <a:r>
              <a:rPr lang="en-US" dirty="0" err="1" smtClean="0"/>
              <a:t>getBMI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	...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8" name="~PP1080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62506"/>
      </p:ext>
    </p:extLst>
  </p:cSld>
  <p:clrMapOvr>
    <a:masterClrMapping/>
  </p:clrMapOvr>
  <p:transition advTm="10379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fine-grained update method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371600" y="3200400"/>
            <a:ext cx="6096000" cy="1447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BMIObserver</a:t>
            </a:r>
            <a:r>
              <a:rPr lang="en-US" dirty="0" smtClean="0"/>
              <a:t> {</a:t>
            </a:r>
          </a:p>
          <a:p>
            <a:r>
              <a:rPr lang="en-US" dirty="0" smtClean="0"/>
              <a:t>     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update(</a:t>
            </a:r>
          </a:p>
          <a:p>
            <a:r>
              <a:rPr lang="en-US" dirty="0" smtClean="0"/>
              <a:t>	</a:t>
            </a:r>
            <a:r>
              <a:rPr lang="en-US" dirty="0" err="1" smtClean="0"/>
              <a:t>BMISpreadsheet</a:t>
            </a:r>
            <a:r>
              <a:rPr lang="en-US" dirty="0" smtClean="0"/>
              <a:t> </a:t>
            </a:r>
            <a:r>
              <a:rPr lang="en-US" dirty="0" err="1" smtClean="0"/>
              <a:t>bmi</a:t>
            </a:r>
            <a:r>
              <a:rPr lang="en-US" dirty="0" smtClean="0"/>
              <a:t>, String </a:t>
            </a:r>
            <a:r>
              <a:rPr lang="en-US" dirty="0" err="1" smtClean="0"/>
              <a:t>propertyName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	Object </a:t>
            </a:r>
            <a:r>
              <a:rPr lang="en-US" dirty="0" err="1" smtClean="0"/>
              <a:t>oldValue</a:t>
            </a:r>
            <a:r>
              <a:rPr lang="en-US" dirty="0" smtClean="0"/>
              <a:t>, Object</a:t>
            </a:r>
            <a:r>
              <a:rPr lang="en-US" b="1" dirty="0" smtClean="0"/>
              <a:t> </a:t>
            </a:r>
            <a:r>
              <a:rPr lang="en-US" dirty="0" err="1" smtClean="0"/>
              <a:t>newValue</a:t>
            </a:r>
            <a:r>
              <a:rPr lang="en-US" dirty="0" smtClean="0"/>
              <a:t>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371600" y="4724400"/>
            <a:ext cx="60960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New methods not needed as new properties added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371600" y="5181600"/>
            <a:ext cx="60960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Different setters calls the same update method with different types of values.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371600" y="5943600"/>
            <a:ext cx="60960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Can be used for arbitrary property values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371600" y="6400800"/>
            <a:ext cx="60960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Can make mistakes and must process property name to determine </a:t>
            </a:r>
            <a:r>
              <a:rPr lang="en-US" dirty="0" err="1" smtClean="0">
                <a:solidFill>
                  <a:schemeClr val="bg1">
                    <a:lumMod val="95000"/>
                  </a:schemeClr>
                </a:solidFill>
              </a:rPr>
              <a:t>wat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 changed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848600" y="3200400"/>
            <a:ext cx="9906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“</a:t>
            </a:r>
            <a:r>
              <a:rPr lang="en-US" dirty="0" err="1" smtClean="0"/>
              <a:t>Wght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848600" y="4038600"/>
            <a:ext cx="9906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“One”</a:t>
            </a:r>
            <a:endParaRPr lang="en-US" dirty="0"/>
          </a:p>
        </p:txBody>
      </p:sp>
      <p:cxnSp>
        <p:nvCxnSpPr>
          <p:cNvPr id="15" name="Straight Arrow Connector 14"/>
          <p:cNvCxnSpPr>
            <a:stCxn id="10" idx="1"/>
          </p:cNvCxnSpPr>
          <p:nvPr/>
        </p:nvCxnSpPr>
        <p:spPr>
          <a:xfrm rot="10800000" flipV="1">
            <a:off x="6248400" y="3467100"/>
            <a:ext cx="1600200" cy="3429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1" idx="1"/>
          </p:cNvCxnSpPr>
          <p:nvPr/>
        </p:nvCxnSpPr>
        <p:spPr>
          <a:xfrm rot="10800000">
            <a:off x="6172200" y="4267200"/>
            <a:ext cx="1676400" cy="381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1371600" y="990600"/>
            <a:ext cx="6096000" cy="2286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interface</a:t>
            </a:r>
            <a:r>
              <a:rPr lang="en-US" dirty="0" smtClean="0"/>
              <a:t> </a:t>
            </a:r>
            <a:r>
              <a:rPr lang="en-US" dirty="0" err="1" smtClean="0"/>
              <a:t>BMISpreadsheet</a:t>
            </a:r>
            <a:r>
              <a:rPr lang="en-US" dirty="0" smtClean="0"/>
              <a:t> {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double</a:t>
            </a:r>
            <a:r>
              <a:rPr lang="en-US" dirty="0" smtClean="0"/>
              <a:t> </a:t>
            </a:r>
            <a:r>
              <a:rPr lang="en-US" dirty="0" err="1" smtClean="0"/>
              <a:t>getHeight</a:t>
            </a:r>
            <a:r>
              <a:rPr lang="en-US" dirty="0" smtClean="0"/>
              <a:t>(); 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setHeight</a:t>
            </a:r>
            <a:r>
              <a:rPr lang="en-US" dirty="0" smtClean="0"/>
              <a:t>(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newVal</a:t>
            </a:r>
            <a:r>
              <a:rPr lang="en-US" dirty="0" smtClean="0"/>
              <a:t>); 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double</a:t>
            </a:r>
            <a:r>
              <a:rPr lang="en-US" dirty="0" smtClean="0"/>
              <a:t> </a:t>
            </a:r>
            <a:r>
              <a:rPr lang="en-US" dirty="0" err="1" smtClean="0"/>
              <a:t>getWeight</a:t>
            </a:r>
            <a:r>
              <a:rPr lang="en-US" dirty="0" smtClean="0"/>
              <a:t>() 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void</a:t>
            </a:r>
            <a:r>
              <a:rPr lang="en-US" dirty="0" smtClean="0"/>
              <a:t> </a:t>
            </a:r>
            <a:r>
              <a:rPr lang="en-US" dirty="0" err="1" smtClean="0"/>
              <a:t>setWeight</a:t>
            </a:r>
            <a:r>
              <a:rPr lang="en-US" dirty="0" smtClean="0"/>
              <a:t>(</a:t>
            </a:r>
            <a:r>
              <a:rPr lang="en-US" b="1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newWeight</a:t>
            </a:r>
            <a:r>
              <a:rPr lang="en-US" dirty="0" smtClean="0"/>
              <a:t>) ;</a:t>
            </a:r>
          </a:p>
          <a:p>
            <a:r>
              <a:rPr lang="en-US" dirty="0" smtClean="0"/>
              <a:t>	</a:t>
            </a:r>
            <a:r>
              <a:rPr lang="en-US" b="1" dirty="0" smtClean="0"/>
              <a:t>public</a:t>
            </a:r>
            <a:r>
              <a:rPr lang="en-US" dirty="0" smtClean="0"/>
              <a:t> </a:t>
            </a:r>
            <a:r>
              <a:rPr lang="en-US" b="1" dirty="0" smtClean="0"/>
              <a:t>double</a:t>
            </a:r>
            <a:r>
              <a:rPr lang="en-US" dirty="0" smtClean="0"/>
              <a:t> </a:t>
            </a:r>
            <a:r>
              <a:rPr lang="en-US" dirty="0" err="1" smtClean="0"/>
              <a:t>getBMI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	…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pic>
        <p:nvPicPr>
          <p:cNvPr id="17" name="~PP1967.WAV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38733263"/>
      </p:ext>
    </p:extLst>
  </p:cSld>
  <p:clrMapOvr>
    <a:masterClrMapping/>
  </p:clrMapOvr>
  <p:transition advTm="33656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35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Custom Single fine-grained update method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1524000"/>
            <a:ext cx="7772400" cy="1905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spcBef>
                <a:spcPct val="20000"/>
              </a:spcBef>
            </a:pPr>
            <a:r>
              <a:rPr lang="en-US" b="1" dirty="0" smtClean="0">
                <a:solidFill>
                  <a:schemeClr val="tx1"/>
                </a:solidFill>
              </a:rPr>
              <a:t>public void </a:t>
            </a:r>
            <a:r>
              <a:rPr lang="en-US" dirty="0" err="1" smtClean="0">
                <a:solidFill>
                  <a:schemeClr val="tx1"/>
                </a:solidFill>
              </a:rPr>
              <a:t>setHeight</a:t>
            </a:r>
            <a:r>
              <a:rPr lang="en-US" dirty="0" smtClean="0">
                <a:solidFill>
                  <a:schemeClr val="tx1"/>
                </a:solidFill>
              </a:rPr>
              <a:t> (</a:t>
            </a:r>
            <a:r>
              <a:rPr lang="en-US" b="1" dirty="0" err="1" smtClean="0">
                <a:solidFill>
                  <a:schemeClr val="tx1"/>
                </a:solidFill>
              </a:rPr>
              <a:t>int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newVal</a:t>
            </a:r>
            <a:r>
              <a:rPr lang="en-US" dirty="0" smtClean="0">
                <a:solidFill>
                  <a:schemeClr val="tx1"/>
                </a:solidFill>
              </a:rPr>
              <a:t>) {</a:t>
            </a:r>
          </a:p>
          <a:p>
            <a:pPr marL="342900" indent="-342900">
              <a:spcBef>
                <a:spcPct val="20000"/>
              </a:spcBef>
            </a:pPr>
            <a:r>
              <a:rPr lang="en-US" dirty="0" smtClean="0">
                <a:solidFill>
                  <a:schemeClr val="tx1"/>
                </a:solidFill>
              </a:rPr>
              <a:t>	</a:t>
            </a:r>
            <a:r>
              <a:rPr lang="en-US" b="1" dirty="0" err="1" smtClean="0">
                <a:solidFill>
                  <a:schemeClr val="tx1"/>
                </a:solidFill>
              </a:rPr>
              <a:t>int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oldVal</a:t>
            </a:r>
            <a:r>
              <a:rPr lang="en-US" dirty="0" smtClean="0">
                <a:solidFill>
                  <a:schemeClr val="tx1"/>
                </a:solidFill>
              </a:rPr>
              <a:t> = height;</a:t>
            </a:r>
          </a:p>
          <a:p>
            <a:pPr marL="342900" indent="-342900">
              <a:spcBef>
                <a:spcPct val="20000"/>
              </a:spcBef>
            </a:pPr>
            <a:r>
              <a:rPr lang="en-US" dirty="0" smtClean="0">
                <a:solidFill>
                  <a:schemeClr val="tx1"/>
                </a:solidFill>
              </a:rPr>
              <a:t>	height = </a:t>
            </a:r>
            <a:r>
              <a:rPr lang="en-US" dirty="0" err="1" smtClean="0">
                <a:solidFill>
                  <a:schemeClr val="tx1"/>
                </a:solidFill>
              </a:rPr>
              <a:t>newVal</a:t>
            </a:r>
            <a:r>
              <a:rPr lang="en-US" dirty="0" smtClean="0">
                <a:solidFill>
                  <a:schemeClr val="tx1"/>
                </a:solidFill>
              </a:rPr>
              <a:t>;</a:t>
            </a:r>
          </a:p>
          <a:p>
            <a:pPr marL="342900" indent="-342900">
              <a:spcBef>
                <a:spcPct val="20000"/>
              </a:spcBef>
            </a:pPr>
            <a:r>
              <a:rPr lang="en-US" dirty="0" smtClean="0">
                <a:solidFill>
                  <a:schemeClr val="tx1"/>
                </a:solidFill>
              </a:rPr>
              <a:t>	</a:t>
            </a:r>
            <a:r>
              <a:rPr lang="en-US" dirty="0" err="1" smtClean="0">
                <a:solidFill>
                  <a:schemeClr val="tx1"/>
                </a:solidFill>
              </a:rPr>
              <a:t>notifyAllObservers</a:t>
            </a:r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b="1" dirty="0" smtClean="0">
                <a:solidFill>
                  <a:schemeClr val="tx1"/>
                </a:solidFill>
              </a:rPr>
              <a:t>this</a:t>
            </a:r>
            <a:r>
              <a:rPr lang="en-US" dirty="0" smtClean="0">
                <a:solidFill>
                  <a:schemeClr val="tx1"/>
                </a:solidFill>
              </a:rPr>
              <a:t>, “height”, </a:t>
            </a:r>
            <a:r>
              <a:rPr lang="en-US" dirty="0" err="1" smtClean="0">
                <a:solidFill>
                  <a:schemeClr val="tx1"/>
                </a:solidFill>
              </a:rPr>
              <a:t>oldVal</a:t>
            </a:r>
            <a:r>
              <a:rPr lang="en-US" dirty="0" smtClean="0">
                <a:solidFill>
                  <a:schemeClr val="tx1"/>
                </a:solidFill>
              </a:rPr>
              <a:t>, </a:t>
            </a:r>
            <a:r>
              <a:rPr lang="en-US" dirty="0" err="1" smtClean="0">
                <a:solidFill>
                  <a:schemeClr val="tx1"/>
                </a:solidFill>
              </a:rPr>
              <a:t>newVal</a:t>
            </a:r>
            <a:r>
              <a:rPr lang="en-US" dirty="0" smtClean="0">
                <a:solidFill>
                  <a:schemeClr val="tx1"/>
                </a:solidFill>
              </a:rPr>
              <a:t>);</a:t>
            </a:r>
          </a:p>
          <a:p>
            <a:pPr marL="342900" indent="-342900">
              <a:spcBef>
                <a:spcPct val="20000"/>
              </a:spcBef>
            </a:pPr>
            <a:r>
              <a:rPr lang="en-US" dirty="0" smtClean="0">
                <a:solidFill>
                  <a:schemeClr val="tx1"/>
                </a:solidFill>
              </a:rPr>
              <a:t>}</a:t>
            </a:r>
          </a:p>
          <a:p>
            <a:pPr marL="342900" indent="-342900">
              <a:spcBef>
                <a:spcPct val="20000"/>
              </a:spcBef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7200" y="4038600"/>
            <a:ext cx="7772400" cy="2133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spcBef>
                <a:spcPct val="20000"/>
              </a:spcBef>
            </a:pPr>
            <a:r>
              <a:rPr lang="en-US" b="1" dirty="0" smtClean="0">
                <a:solidFill>
                  <a:schemeClr val="tx1"/>
                </a:solidFill>
              </a:rPr>
              <a:t>public void </a:t>
            </a:r>
            <a:r>
              <a:rPr lang="en-US" dirty="0" err="1" smtClean="0">
                <a:solidFill>
                  <a:schemeClr val="tx1"/>
                </a:solidFill>
              </a:rPr>
              <a:t>notifyAllObservers</a:t>
            </a:r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dirty="0" err="1" smtClean="0">
                <a:solidFill>
                  <a:schemeClr val="tx1"/>
                </a:solidFill>
              </a:rPr>
              <a:t>BMISpreadsheet</a:t>
            </a:r>
            <a:r>
              <a:rPr lang="en-US" dirty="0" smtClean="0">
                <a:solidFill>
                  <a:schemeClr val="tx1"/>
                </a:solidFill>
              </a:rPr>
              <a:t> source, String </a:t>
            </a:r>
            <a:r>
              <a:rPr lang="en-US" dirty="0" err="1" smtClean="0">
                <a:solidFill>
                  <a:schemeClr val="tx1"/>
                </a:solidFill>
              </a:rPr>
              <a:t>propertyName</a:t>
            </a:r>
            <a:r>
              <a:rPr lang="en-US" dirty="0" smtClean="0">
                <a:solidFill>
                  <a:schemeClr val="tx1"/>
                </a:solidFill>
              </a:rPr>
              <a:t>, Object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oldValue</a:t>
            </a:r>
            <a:r>
              <a:rPr lang="en-US" dirty="0" smtClean="0">
                <a:solidFill>
                  <a:schemeClr val="tx1"/>
                </a:solidFill>
              </a:rPr>
              <a:t>, Object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newValue</a:t>
            </a:r>
            <a:r>
              <a:rPr lang="en-US" dirty="0" smtClean="0">
                <a:solidFill>
                  <a:schemeClr val="tx1"/>
                </a:solidFill>
              </a:rPr>
              <a:t>) {</a:t>
            </a:r>
          </a:p>
          <a:p>
            <a:pPr marL="342900" indent="-342900">
              <a:spcBef>
                <a:spcPct val="20000"/>
              </a:spcBef>
            </a:pPr>
            <a:r>
              <a:rPr lang="en-US" dirty="0" smtClean="0">
                <a:solidFill>
                  <a:schemeClr val="tx1"/>
                </a:solidFill>
              </a:rPr>
              <a:t>	</a:t>
            </a:r>
            <a:r>
              <a:rPr lang="en-US" b="1" dirty="0" smtClean="0">
                <a:solidFill>
                  <a:schemeClr val="tx1"/>
                </a:solidFill>
              </a:rPr>
              <a:t>for</a:t>
            </a:r>
            <a:r>
              <a:rPr lang="en-US" dirty="0" smtClean="0">
                <a:solidFill>
                  <a:schemeClr val="tx1"/>
                </a:solidFill>
              </a:rPr>
              <a:t> (</a:t>
            </a:r>
            <a:r>
              <a:rPr lang="en-US" b="1" dirty="0" err="1" smtClean="0">
                <a:solidFill>
                  <a:schemeClr val="tx1"/>
                </a:solidFill>
              </a:rPr>
              <a:t>int</a:t>
            </a:r>
            <a:r>
              <a:rPr lang="en-US" dirty="0" smtClean="0">
                <a:solidFill>
                  <a:schemeClr val="tx1"/>
                </a:solidFill>
              </a:rPr>
              <a:t> index = 0; index &lt; </a:t>
            </a:r>
            <a:r>
              <a:rPr lang="en-US" dirty="0" err="1" smtClean="0">
                <a:solidFill>
                  <a:schemeClr val="tx1"/>
                </a:solidFill>
              </a:rPr>
              <a:t>observers.size</a:t>
            </a:r>
            <a:r>
              <a:rPr lang="en-US" dirty="0" smtClean="0">
                <a:solidFill>
                  <a:schemeClr val="tx1"/>
                </a:solidFill>
              </a:rPr>
              <a:t>(); index++) {</a:t>
            </a:r>
          </a:p>
          <a:p>
            <a:pPr marL="342900" indent="-342900">
              <a:spcBef>
                <a:spcPct val="20000"/>
              </a:spcBef>
            </a:pPr>
            <a:r>
              <a:rPr lang="en-US" dirty="0" smtClean="0">
                <a:solidFill>
                  <a:schemeClr val="tx1"/>
                </a:solidFill>
              </a:rPr>
              <a:t>		</a:t>
            </a:r>
            <a:r>
              <a:rPr lang="en-US" dirty="0" err="1" smtClean="0">
                <a:solidFill>
                  <a:schemeClr val="tx1"/>
                </a:solidFill>
              </a:rPr>
              <a:t>observers.elementAt</a:t>
            </a:r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dirty="0" smtClean="0"/>
              <a:t>index</a:t>
            </a:r>
            <a:r>
              <a:rPr lang="en-US" dirty="0" smtClean="0">
                <a:solidFill>
                  <a:schemeClr val="tx1"/>
                </a:solidFill>
              </a:rPr>
              <a:t>).update(source, </a:t>
            </a:r>
            <a:r>
              <a:rPr lang="en-US" dirty="0" err="1" smtClean="0">
                <a:solidFill>
                  <a:schemeClr val="tx1"/>
                </a:solidFill>
              </a:rPr>
              <a:t>propertyName</a:t>
            </a:r>
            <a:r>
              <a:rPr lang="en-US" dirty="0" smtClean="0">
                <a:solidFill>
                  <a:schemeClr val="tx1"/>
                </a:solidFill>
              </a:rPr>
              <a:t>, </a:t>
            </a:r>
            <a:r>
              <a:rPr lang="en-US" dirty="0" err="1" smtClean="0">
                <a:solidFill>
                  <a:schemeClr val="tx1"/>
                </a:solidFill>
              </a:rPr>
              <a:t>oldValue</a:t>
            </a:r>
            <a:r>
              <a:rPr lang="en-US" dirty="0" smtClean="0">
                <a:solidFill>
                  <a:schemeClr val="tx1"/>
                </a:solidFill>
              </a:rPr>
              <a:t>, </a:t>
            </a:r>
            <a:r>
              <a:rPr lang="en-US" dirty="0" err="1" smtClean="0">
                <a:solidFill>
                  <a:schemeClr val="tx1"/>
                </a:solidFill>
              </a:rPr>
              <a:t>newValue</a:t>
            </a:r>
            <a:r>
              <a:rPr lang="en-US" dirty="0" smtClean="0">
                <a:solidFill>
                  <a:schemeClr val="tx1"/>
                </a:solidFill>
              </a:rPr>
              <a:t>);</a:t>
            </a:r>
          </a:p>
          <a:p>
            <a:pPr marL="342900" indent="-342900">
              <a:spcBef>
                <a:spcPct val="20000"/>
              </a:spcBef>
            </a:pPr>
            <a:r>
              <a:rPr lang="en-US" dirty="0" smtClean="0">
                <a:solidFill>
                  <a:schemeClr val="tx1"/>
                </a:solidFill>
              </a:rPr>
              <a:t>}</a:t>
            </a:r>
          </a:p>
          <a:p>
            <a:pPr marL="342900" indent="-342900">
              <a:spcBef>
                <a:spcPct val="20000"/>
              </a:spcBef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447800" y="4953000"/>
            <a:ext cx="2895600" cy="38100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905000" y="6324600"/>
            <a:ext cx="167640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err="1" smtClean="0"/>
              <a:t>BMIObserver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 rot="5400000" flipH="1" flipV="1">
            <a:off x="2228850" y="5810250"/>
            <a:ext cx="1028700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5410200" y="1295400"/>
            <a:ext cx="2819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Can make mistake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4" name="Straight Arrow Connector 13"/>
          <p:cNvCxnSpPr>
            <a:stCxn id="13" idx="2"/>
          </p:cNvCxnSpPr>
          <p:nvPr/>
        </p:nvCxnSpPr>
        <p:spPr>
          <a:xfrm rot="5400000">
            <a:off x="5010150" y="857250"/>
            <a:ext cx="914400" cy="27051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~PP53.WAV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8656638" y="6370638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70158428"/>
      </p:ext>
    </p:extLst>
  </p:cSld>
  <p:clrMapOvr>
    <a:masterClrMapping/>
  </p:clrMapOvr>
  <p:transition advTm="7573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23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9" grpId="0" animBg="1"/>
      <p:bldP spid="10" grpId="0" animBg="1"/>
      <p:bldP spid="1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.3|0.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2.5|8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2.8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8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4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5|74.3|3.9|7.5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|322.4|0.9|2.6|10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3.6|19.6|27.8|9.7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|4.8|11.5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7.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2.6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5.1|1.9|1.8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9|52|23.3|8.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2.7|19.9|18.1|6.2|5.9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2.8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|40.1|7|6.1|3.1|3.1|18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7.3|7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0.5|0.3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1|19.8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|1.9|8.2|1|0.9|3.9|0.6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4.7|2.4|1.8|0.9|0.6|0.9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4|1|0.7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5.3|38.9|26.4|3.2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4.6|3.6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1|1.8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1.1|62.6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0.7|3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|23.5|18.7|0.6|7.9|8.6|24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2.5|3.9|1.2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|1.5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9.8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2.6|1.9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|1.8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9.1|0.9|36.5|27.9|7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3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6.3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1.3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|5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3|0.4|0.8|0.5|0.6|0.5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4|1.9|21.4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6|6.5|9.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8.9|25.3|25.3|17.3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0.5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0.4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9.3|1.1|5.3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2.5|65.3|41.2|6.9|5.3|7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2.7|1.4|7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6|8.2|2.4|1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14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4|20.5|20.9|11.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12361</TotalTime>
  <Words>2399</Words>
  <Application>Microsoft Office PowerPoint</Application>
  <PresentationFormat>On-screen Show (4:3)</PresentationFormat>
  <Paragraphs>876</Paragraphs>
  <Slides>95</Slides>
  <Notes>1</Notes>
  <HiddenSlides>0</HiddenSlides>
  <MMClips>95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95</vt:i4>
      </vt:variant>
    </vt:vector>
  </HeadingPairs>
  <TitlesOfParts>
    <vt:vector size="100" baseType="lpstr">
      <vt:lpstr>Calibri</vt:lpstr>
      <vt:lpstr>Century Schoolbook</vt:lpstr>
      <vt:lpstr>Wingdings</vt:lpstr>
      <vt:lpstr>Wingdings 2</vt:lpstr>
      <vt:lpstr>Oriel</vt:lpstr>
      <vt:lpstr>Comp 401 Model-View-Controller (MVC)</vt:lpstr>
      <vt:lpstr>Prerequisites</vt:lpstr>
      <vt:lpstr>General Problem</vt:lpstr>
      <vt:lpstr>Separation of Concerns</vt:lpstr>
      <vt:lpstr>Separation of Concerns</vt:lpstr>
      <vt:lpstr>Patterns</vt:lpstr>
      <vt:lpstr>Design Pattern</vt:lpstr>
      <vt:lpstr>PowerPoint Presentation</vt:lpstr>
      <vt:lpstr>MVC Motivation</vt:lpstr>
      <vt:lpstr>MVC Motivation</vt:lpstr>
      <vt:lpstr>Questions</vt:lpstr>
      <vt:lpstr>Questions</vt:lpstr>
      <vt:lpstr>Questions</vt:lpstr>
      <vt:lpstr>Example: Counter</vt:lpstr>
      <vt:lpstr>Console Input and Output</vt:lpstr>
      <vt:lpstr>Console Input and JOption Output</vt:lpstr>
      <vt:lpstr>Console Input,Output and JOption Output</vt:lpstr>
      <vt:lpstr>Monolithic Console UI IMPLEMENTATION</vt:lpstr>
      <vt:lpstr>Monolithic Console UI IMPLEMENTATION</vt:lpstr>
      <vt:lpstr>Monolithic Mixed UI Implementation</vt:lpstr>
      <vt:lpstr>Multiple UIs?</vt:lpstr>
      <vt:lpstr>Counter Model</vt:lpstr>
      <vt:lpstr>Model/Interactor(Editor) Separation</vt:lpstr>
      <vt:lpstr>Model?</vt:lpstr>
      <vt:lpstr>Counter Model</vt:lpstr>
      <vt:lpstr>Monolithic Console UI IMPLEMENTATION</vt:lpstr>
      <vt:lpstr>Console Interactor</vt:lpstr>
      <vt:lpstr>Mixed Interactor</vt:lpstr>
      <vt:lpstr>Multiple UI Interactor</vt:lpstr>
      <vt:lpstr>Drawbacks of Monolithic UI</vt:lpstr>
      <vt:lpstr>Model/Interactor Pattern</vt:lpstr>
      <vt:lpstr>MVC Pattern</vt:lpstr>
      <vt:lpstr>MVC Pattern in Counter</vt:lpstr>
      <vt:lpstr>Changing to Console View</vt:lpstr>
      <vt:lpstr>Multiple Views</vt:lpstr>
      <vt:lpstr>Multiple Views and Controllers</vt:lpstr>
      <vt:lpstr>Syncing Controllers &amp; View</vt:lpstr>
      <vt:lpstr>Observer Pattern</vt:lpstr>
      <vt:lpstr>Multiple  Observers/Observables</vt:lpstr>
      <vt:lpstr>Notification Scheme</vt:lpstr>
      <vt:lpstr>MVC Pattern (Review)</vt:lpstr>
      <vt:lpstr>MVC Pattern in Counter (Review)</vt:lpstr>
      <vt:lpstr>Observer Pattern</vt:lpstr>
      <vt:lpstr>Notification Scheme (Review)</vt:lpstr>
      <vt:lpstr>General Notification Scheme</vt:lpstr>
      <vt:lpstr>Notifications in MVC Pattern</vt:lpstr>
      <vt:lpstr>Implementation dependent issues</vt:lpstr>
      <vt:lpstr>Complete MVC</vt:lpstr>
      <vt:lpstr>Observable and Observer</vt:lpstr>
      <vt:lpstr>Counter Observable and Observer</vt:lpstr>
      <vt:lpstr>Counter Model</vt:lpstr>
      <vt:lpstr>Console View</vt:lpstr>
      <vt:lpstr>JOption View</vt:lpstr>
      <vt:lpstr>Console Controller Interface</vt:lpstr>
      <vt:lpstr>Console Controller</vt:lpstr>
      <vt:lpstr>Console Main</vt:lpstr>
      <vt:lpstr>Console and JOption Main</vt:lpstr>
      <vt:lpstr>Mixed UI Main</vt:lpstr>
      <vt:lpstr>Efficiency</vt:lpstr>
      <vt:lpstr>Notification with Change Description</vt:lpstr>
      <vt:lpstr>ObjectEditor Update? </vt:lpstr>
      <vt:lpstr> java.util.Observer and Observable</vt:lpstr>
      <vt:lpstr>Extra</vt:lpstr>
      <vt:lpstr>Circularity</vt:lpstr>
      <vt:lpstr>Breaking Circularity: Multiple Stages</vt:lpstr>
      <vt:lpstr>Circularity</vt:lpstr>
      <vt:lpstr>Circularity and Breaking it</vt:lpstr>
      <vt:lpstr>Counter Model</vt:lpstr>
      <vt:lpstr>Console View</vt:lpstr>
      <vt:lpstr>JOption View</vt:lpstr>
      <vt:lpstr>Console Controller Interface</vt:lpstr>
      <vt:lpstr>Console Controller</vt:lpstr>
      <vt:lpstr>Console Main</vt:lpstr>
      <vt:lpstr>Console and JOption Main</vt:lpstr>
      <vt:lpstr>Mixed UI Main</vt:lpstr>
      <vt:lpstr>Observers that are not views</vt:lpstr>
      <vt:lpstr>Observers that are not views</vt:lpstr>
      <vt:lpstr>Rocket Observer</vt:lpstr>
      <vt:lpstr>Instances created and composed</vt:lpstr>
      <vt:lpstr>Rocket Launching Main</vt:lpstr>
      <vt:lpstr>Basic Notification</vt:lpstr>
      <vt:lpstr>Implicit Observer</vt:lpstr>
      <vt:lpstr>Distribution Issues</vt:lpstr>
      <vt:lpstr>Notification with Change Description</vt:lpstr>
      <vt:lpstr>Java java.util.Observer</vt:lpstr>
      <vt:lpstr>Notification with Changed Value</vt:lpstr>
      <vt:lpstr>Notification with Change</vt:lpstr>
      <vt:lpstr>Notification with New and Old Value</vt:lpstr>
      <vt:lpstr>Notification with Single Event Object</vt:lpstr>
      <vt:lpstr>Java ActionEvent</vt:lpstr>
      <vt:lpstr>Observing Multiple Properties</vt:lpstr>
      <vt:lpstr>Single Coarse-Grained Update</vt:lpstr>
      <vt:lpstr>Multiple fine-grained updates</vt:lpstr>
      <vt:lpstr>Single fine-grained update method</vt:lpstr>
      <vt:lpstr>Custom Single fine-grained update method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Sasa</dc:creator>
  <cp:lastModifiedBy>Prasun Dewan</cp:lastModifiedBy>
  <cp:revision>1343</cp:revision>
  <dcterms:created xsi:type="dcterms:W3CDTF">2006-08-16T00:00:00Z</dcterms:created>
  <dcterms:modified xsi:type="dcterms:W3CDTF">2015-07-12T07:03:43Z</dcterms:modified>
</cp:coreProperties>
</file>

<file path=docProps/thumbnail.jpeg>
</file>